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42"/>
  </p:notesMasterIdLst>
  <p:sldIdLst>
    <p:sldId id="260" r:id="rId2"/>
    <p:sldId id="261" r:id="rId3"/>
    <p:sldId id="282" r:id="rId4"/>
    <p:sldId id="279" r:id="rId5"/>
    <p:sldId id="283" r:id="rId6"/>
    <p:sldId id="280" r:id="rId7"/>
    <p:sldId id="284" r:id="rId8"/>
    <p:sldId id="285" r:id="rId9"/>
    <p:sldId id="263" r:id="rId10"/>
    <p:sldId id="288" r:id="rId11"/>
    <p:sldId id="286" r:id="rId12"/>
    <p:sldId id="289" r:id="rId13"/>
    <p:sldId id="264" r:id="rId14"/>
    <p:sldId id="291" r:id="rId15"/>
    <p:sldId id="290" r:id="rId16"/>
    <p:sldId id="293" r:id="rId17"/>
    <p:sldId id="265" r:id="rId18"/>
    <p:sldId id="296" r:id="rId19"/>
    <p:sldId id="295" r:id="rId20"/>
    <p:sldId id="294" r:id="rId21"/>
    <p:sldId id="297" r:id="rId22"/>
    <p:sldId id="267" r:id="rId23"/>
    <p:sldId id="298" r:id="rId24"/>
    <p:sldId id="268" r:id="rId25"/>
    <p:sldId id="301" r:id="rId26"/>
    <p:sldId id="299" r:id="rId27"/>
    <p:sldId id="300" r:id="rId28"/>
    <p:sldId id="270" r:id="rId29"/>
    <p:sldId id="302" r:id="rId30"/>
    <p:sldId id="303" r:id="rId31"/>
    <p:sldId id="304" r:id="rId32"/>
    <p:sldId id="272" r:id="rId33"/>
    <p:sldId id="305" r:id="rId34"/>
    <p:sldId id="306" r:id="rId35"/>
    <p:sldId id="307" r:id="rId36"/>
    <p:sldId id="308" r:id="rId37"/>
    <p:sldId id="309" r:id="rId38"/>
    <p:sldId id="310" r:id="rId39"/>
    <p:sldId id="311" r:id="rId40"/>
    <p:sldId id="25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8000"/>
    <a:srgbClr val="99FF99"/>
    <a:srgbClr val="CC3300"/>
    <a:srgbClr val="FEB8FB"/>
    <a:srgbClr val="CBF5D2"/>
    <a:srgbClr val="336600"/>
    <a:srgbClr val="800080"/>
    <a:srgbClr val="660066"/>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5" autoAdjust="0"/>
    <p:restoredTop sz="94660"/>
  </p:normalViewPr>
  <p:slideViewPr>
    <p:cSldViewPr snapToGrid="0">
      <p:cViewPr varScale="1">
        <p:scale>
          <a:sx n="28" d="100"/>
          <a:sy n="28" d="100"/>
        </p:scale>
        <p:origin x="-108" y="-9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6565D-4EDA-42AF-875C-C1F083F587BE}" type="datetimeFigureOut">
              <a:rPr lang="en-US" smtClean="0"/>
              <a:t>10/30/2021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E3C10-E6EF-4B6E-A3A0-EBF965A9D8F2}" type="slidenum">
              <a:rPr lang="en-US" smtClean="0"/>
              <a:t>‹#›</a:t>
            </a:fld>
            <a:endParaRPr lang="en-US"/>
          </a:p>
        </p:txBody>
      </p:sp>
    </p:spTree>
    <p:extLst>
      <p:ext uri="{BB962C8B-B14F-4D97-AF65-F5344CB8AC3E}">
        <p14:creationId xmlns:p14="http://schemas.microsoft.com/office/powerpoint/2010/main" val="3322649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Căn</a:t>
            </a:r>
            <a:r>
              <a:rPr lang="en-US" dirty="0"/>
              <a:t> </a:t>
            </a:r>
            <a:r>
              <a:rPr lang="en-US" dirty="0" err="1"/>
              <a:t>lại</a:t>
            </a:r>
            <a:r>
              <a:rPr lang="en-US" dirty="0"/>
              <a:t> </a:t>
            </a:r>
            <a:r>
              <a:rPr lang="en-US" dirty="0" err="1"/>
              <a:t>hình</a:t>
            </a:r>
            <a:r>
              <a:rPr lang="en-US" dirty="0"/>
              <a:t> </a:t>
            </a:r>
            <a:r>
              <a:rPr lang="en-US" dirty="0" err="1"/>
              <a:t>ảnh</a:t>
            </a:r>
            <a:r>
              <a:rPr lang="en-US" dirty="0"/>
              <a:t>, 1234 </a:t>
            </a:r>
            <a:r>
              <a:rPr lang="en-US" dirty="0" err="1"/>
              <a:t>và</a:t>
            </a:r>
            <a:r>
              <a:rPr lang="en-US" dirty="0"/>
              <a:t> 5,6,7 </a:t>
            </a:r>
            <a:r>
              <a:rPr lang="en-US" dirty="0" err="1"/>
              <a:t>độ</a:t>
            </a:r>
            <a:r>
              <a:rPr lang="en-US" dirty="0"/>
              <a:t> </a:t>
            </a:r>
            <a:r>
              <a:rPr lang="en-US" dirty="0" err="1"/>
              <a:t>giãn</a:t>
            </a:r>
            <a:r>
              <a:rPr lang="en-US" dirty="0"/>
              <a:t> </a:t>
            </a:r>
            <a:r>
              <a:rPr lang="en-US" dirty="0" err="1"/>
              <a:t>ngang</a:t>
            </a:r>
            <a:r>
              <a:rPr lang="en-US" dirty="0"/>
              <a:t> </a:t>
            </a:r>
            <a:r>
              <a:rPr lang="en-US" dirty="0" err="1"/>
              <a:t>khác</a:t>
            </a:r>
            <a:r>
              <a:rPr lang="en-US" dirty="0"/>
              <a:t> </a:t>
            </a:r>
            <a:r>
              <a:rPr lang="en-US" dirty="0" err="1"/>
              <a:t>nhau</a:t>
            </a:r>
            <a:r>
              <a:rPr lang="en-US" dirty="0"/>
              <a:t> </a:t>
            </a:r>
            <a:r>
              <a:rPr lang="en-US" dirty="0" err="1"/>
              <a:t>nhiều</a:t>
            </a:r>
            <a:endParaRPr lang="vi-VN" dirty="0"/>
          </a:p>
        </p:txBody>
      </p:sp>
      <p:sp>
        <p:nvSpPr>
          <p:cNvPr id="4" name="Slide Number Placeholder 3"/>
          <p:cNvSpPr>
            <a:spLocks noGrp="1"/>
          </p:cNvSpPr>
          <p:nvPr>
            <p:ph type="sldNum" sz="quarter" idx="5"/>
          </p:nvPr>
        </p:nvSpPr>
        <p:spPr/>
        <p:txBody>
          <a:bodyPr/>
          <a:lstStyle/>
          <a:p>
            <a:fld id="{C1317107-81B1-46C7-8DAD-D0803149FF18}" type="slidenum">
              <a:rPr lang="en-US" smtClean="0"/>
              <a:t>23</a:t>
            </a:fld>
            <a:endParaRPr lang="en-US"/>
          </a:p>
        </p:txBody>
      </p:sp>
    </p:spTree>
    <p:extLst>
      <p:ext uri="{BB962C8B-B14F-4D97-AF65-F5344CB8AC3E}">
        <p14:creationId xmlns:p14="http://schemas.microsoft.com/office/powerpoint/2010/main" val="384240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59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03E640-AF1F-4CFA-9CA4-7A6AA36F4F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1DCA95E-785B-4E52-BE14-2FB31FD55B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F924A49-B8F0-417B-8DDA-081A9407BF14}"/>
              </a:ext>
            </a:extLst>
          </p:cNvPr>
          <p:cNvSpPr>
            <a:spLocks noGrp="1"/>
          </p:cNvSpPr>
          <p:nvPr>
            <p:ph type="dt" sz="half" idx="10"/>
          </p:nvPr>
        </p:nvSpPr>
        <p:spPr/>
        <p:txBody>
          <a:bodyPr/>
          <a:lstStyle/>
          <a:p>
            <a:fld id="{713A2755-13BF-4F3A-9047-48BF573B3894}" type="datetimeFigureOut">
              <a:rPr lang="en-US" smtClean="0"/>
              <a:t>10/30/2021</a:t>
            </a:fld>
            <a:endParaRPr lang="en-US"/>
          </a:p>
        </p:txBody>
      </p:sp>
      <p:sp>
        <p:nvSpPr>
          <p:cNvPr id="5" name="Footer Placeholder 4">
            <a:extLst>
              <a:ext uri="{FF2B5EF4-FFF2-40B4-BE49-F238E27FC236}">
                <a16:creationId xmlns:a16="http://schemas.microsoft.com/office/drawing/2014/main" xmlns="" id="{CA9C0A2A-A577-4200-BB71-2AE4F59FE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212EA9-52AC-4EF8-ACA4-C5E217D55DFE}"/>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299702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EF2623-E69E-48A8-9814-6D3306028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4742086-789E-4915-987F-30F2108404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031357F-1771-49AA-B5EF-B6287798CD20}"/>
              </a:ext>
            </a:extLst>
          </p:cNvPr>
          <p:cNvSpPr>
            <a:spLocks noGrp="1"/>
          </p:cNvSpPr>
          <p:nvPr>
            <p:ph type="dt" sz="half" idx="10"/>
          </p:nvPr>
        </p:nvSpPr>
        <p:spPr/>
        <p:txBody>
          <a:bodyPr/>
          <a:lstStyle/>
          <a:p>
            <a:fld id="{713A2755-13BF-4F3A-9047-48BF573B3894}" type="datetimeFigureOut">
              <a:rPr lang="en-US" smtClean="0"/>
              <a:t>10/30/2021</a:t>
            </a:fld>
            <a:endParaRPr lang="en-US"/>
          </a:p>
        </p:txBody>
      </p:sp>
      <p:sp>
        <p:nvSpPr>
          <p:cNvPr id="5" name="Footer Placeholder 4">
            <a:extLst>
              <a:ext uri="{FF2B5EF4-FFF2-40B4-BE49-F238E27FC236}">
                <a16:creationId xmlns:a16="http://schemas.microsoft.com/office/drawing/2014/main" xmlns="" id="{FCA7ADD6-5A31-4E56-8E9D-F6F7E2230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438420-BFAA-4805-99F6-07BB61E02643}"/>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127329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C155577-DFB6-4974-8464-BBA5432859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A5F0CC7-3F02-4155-B0CB-1EA7EB3BEB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2EBAE9-C692-4332-876F-B46484450D6D}"/>
              </a:ext>
            </a:extLst>
          </p:cNvPr>
          <p:cNvSpPr>
            <a:spLocks noGrp="1"/>
          </p:cNvSpPr>
          <p:nvPr>
            <p:ph type="dt" sz="half" idx="10"/>
          </p:nvPr>
        </p:nvSpPr>
        <p:spPr/>
        <p:txBody>
          <a:bodyPr/>
          <a:lstStyle/>
          <a:p>
            <a:fld id="{713A2755-13BF-4F3A-9047-48BF573B3894}" type="datetimeFigureOut">
              <a:rPr lang="en-US" smtClean="0"/>
              <a:t>10/30/2021</a:t>
            </a:fld>
            <a:endParaRPr lang="en-US"/>
          </a:p>
        </p:txBody>
      </p:sp>
      <p:sp>
        <p:nvSpPr>
          <p:cNvPr id="5" name="Footer Placeholder 4">
            <a:extLst>
              <a:ext uri="{FF2B5EF4-FFF2-40B4-BE49-F238E27FC236}">
                <a16:creationId xmlns:a16="http://schemas.microsoft.com/office/drawing/2014/main" xmlns="" id="{A41851AD-55C1-4888-838B-EDD0B53C0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B204BDA-FEB0-4D0B-8D5E-59203FC06BEF}"/>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1712721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2"/>
        <p:cNvGrpSpPr/>
        <p:nvPr/>
      </p:nvGrpSpPr>
      <p:grpSpPr>
        <a:xfrm>
          <a:off x="0" y="0"/>
          <a:ext cx="0" cy="0"/>
          <a:chOff x="0" y="0"/>
          <a:chExt cx="0" cy="0"/>
        </a:xfrm>
      </p:grpSpPr>
      <p:sp>
        <p:nvSpPr>
          <p:cNvPr id="83" name="Google Shape;83;p7"/>
          <p:cNvSpPr/>
          <p:nvPr/>
        </p:nvSpPr>
        <p:spPr>
          <a:xfrm rot="-884877">
            <a:off x="10663059" y="4753112"/>
            <a:ext cx="1217088" cy="123771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4" name="Google Shape;84;p7"/>
          <p:cNvSpPr/>
          <p:nvPr/>
        </p:nvSpPr>
        <p:spPr>
          <a:xfrm>
            <a:off x="856701" y="442364"/>
            <a:ext cx="9257791" cy="1237008"/>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 name="Google Shape;85;p7"/>
          <p:cNvSpPr/>
          <p:nvPr/>
        </p:nvSpPr>
        <p:spPr>
          <a:xfrm>
            <a:off x="490926" y="562837"/>
            <a:ext cx="11173145"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1177833" y="911467"/>
            <a:ext cx="8568400" cy="5284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584233" y="2008467"/>
            <a:ext cx="4003600" cy="36828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700"/>
            </a:lvl1pPr>
            <a:lvl2pPr marL="1219170" lvl="1" indent="-474121" rtl="0">
              <a:spcBef>
                <a:spcPts val="1333"/>
              </a:spcBef>
              <a:spcAft>
                <a:spcPts val="0"/>
              </a:spcAft>
              <a:buSzPts val="2000"/>
              <a:buChar char="✗"/>
              <a:defRPr sz="2700"/>
            </a:lvl2pPr>
            <a:lvl3pPr marL="1828754" lvl="2" indent="-474121" rtl="0">
              <a:spcBef>
                <a:spcPts val="1333"/>
              </a:spcBef>
              <a:spcAft>
                <a:spcPts val="0"/>
              </a:spcAft>
              <a:buSzPts val="2000"/>
              <a:buChar char="■"/>
              <a:defRPr sz="2700"/>
            </a:lvl3pPr>
            <a:lvl4pPr marL="2438339" lvl="3" indent="-474121" rtl="0">
              <a:spcBef>
                <a:spcPts val="1333"/>
              </a:spcBef>
              <a:spcAft>
                <a:spcPts val="0"/>
              </a:spcAft>
              <a:buSzPts val="2000"/>
              <a:buChar char="●"/>
              <a:defRPr sz="2700"/>
            </a:lvl4pPr>
            <a:lvl5pPr marL="3047924" lvl="4" indent="-474121" rtl="0">
              <a:spcBef>
                <a:spcPts val="1333"/>
              </a:spcBef>
              <a:spcAft>
                <a:spcPts val="0"/>
              </a:spcAft>
              <a:buSzPts val="2000"/>
              <a:buChar char="○"/>
              <a:defRPr sz="2700"/>
            </a:lvl5pPr>
            <a:lvl6pPr marL="3657509" lvl="5" indent="-474121" rtl="0">
              <a:spcBef>
                <a:spcPts val="1333"/>
              </a:spcBef>
              <a:spcAft>
                <a:spcPts val="0"/>
              </a:spcAft>
              <a:buSzPts val="2000"/>
              <a:buChar char="■"/>
              <a:defRPr sz="2700"/>
            </a:lvl6pPr>
            <a:lvl7pPr marL="4267093" lvl="6" indent="-474121" rtl="0">
              <a:spcBef>
                <a:spcPts val="1333"/>
              </a:spcBef>
              <a:spcAft>
                <a:spcPts val="0"/>
              </a:spcAft>
              <a:buSzPts val="2000"/>
              <a:buChar char="●"/>
              <a:defRPr sz="2700"/>
            </a:lvl7pPr>
            <a:lvl8pPr marL="4876678" lvl="7" indent="-474121" rtl="0">
              <a:spcBef>
                <a:spcPts val="1333"/>
              </a:spcBef>
              <a:spcAft>
                <a:spcPts val="0"/>
              </a:spcAft>
              <a:buSzPts val="2000"/>
              <a:buChar char="○"/>
              <a:defRPr sz="2700"/>
            </a:lvl8pPr>
            <a:lvl9pPr marL="5486263" lvl="8" indent="-474121" rtl="0">
              <a:spcBef>
                <a:spcPts val="1333"/>
              </a:spcBef>
              <a:spcAft>
                <a:spcPts val="1333"/>
              </a:spcAft>
              <a:buSzPts val="2000"/>
              <a:buChar char="■"/>
              <a:defRPr sz="2700"/>
            </a:lvl9pPr>
          </a:lstStyle>
          <a:p>
            <a:endParaRPr/>
          </a:p>
        </p:txBody>
      </p:sp>
      <p:sp>
        <p:nvSpPr>
          <p:cNvPr id="88" name="Google Shape;88;p7"/>
          <p:cNvSpPr txBox="1">
            <a:spLocks noGrp="1"/>
          </p:cNvSpPr>
          <p:nvPr>
            <p:ph type="body" idx="2"/>
          </p:nvPr>
        </p:nvSpPr>
        <p:spPr>
          <a:xfrm>
            <a:off x="6149152" y="2008467"/>
            <a:ext cx="4003600" cy="36828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700"/>
            </a:lvl1pPr>
            <a:lvl2pPr marL="1219170" lvl="1" indent="-474121" rtl="0">
              <a:spcBef>
                <a:spcPts val="1333"/>
              </a:spcBef>
              <a:spcAft>
                <a:spcPts val="0"/>
              </a:spcAft>
              <a:buSzPts val="2000"/>
              <a:buChar char="✗"/>
              <a:defRPr sz="2700"/>
            </a:lvl2pPr>
            <a:lvl3pPr marL="1828754" lvl="2" indent="-474121" rtl="0">
              <a:spcBef>
                <a:spcPts val="1333"/>
              </a:spcBef>
              <a:spcAft>
                <a:spcPts val="0"/>
              </a:spcAft>
              <a:buSzPts val="2000"/>
              <a:buChar char="■"/>
              <a:defRPr sz="2700"/>
            </a:lvl3pPr>
            <a:lvl4pPr marL="2438339" lvl="3" indent="-474121" rtl="0">
              <a:spcBef>
                <a:spcPts val="1333"/>
              </a:spcBef>
              <a:spcAft>
                <a:spcPts val="0"/>
              </a:spcAft>
              <a:buSzPts val="2000"/>
              <a:buChar char="●"/>
              <a:defRPr sz="2700"/>
            </a:lvl4pPr>
            <a:lvl5pPr marL="3047924" lvl="4" indent="-474121" rtl="0">
              <a:spcBef>
                <a:spcPts val="1333"/>
              </a:spcBef>
              <a:spcAft>
                <a:spcPts val="0"/>
              </a:spcAft>
              <a:buSzPts val="2000"/>
              <a:buChar char="○"/>
              <a:defRPr sz="2700"/>
            </a:lvl5pPr>
            <a:lvl6pPr marL="3657509" lvl="5" indent="-474121" rtl="0">
              <a:spcBef>
                <a:spcPts val="1333"/>
              </a:spcBef>
              <a:spcAft>
                <a:spcPts val="0"/>
              </a:spcAft>
              <a:buSzPts val="2000"/>
              <a:buChar char="■"/>
              <a:defRPr sz="2700"/>
            </a:lvl6pPr>
            <a:lvl7pPr marL="4267093" lvl="6" indent="-474121" rtl="0">
              <a:spcBef>
                <a:spcPts val="1333"/>
              </a:spcBef>
              <a:spcAft>
                <a:spcPts val="0"/>
              </a:spcAft>
              <a:buSzPts val="2000"/>
              <a:buChar char="●"/>
              <a:defRPr sz="2700"/>
            </a:lvl7pPr>
            <a:lvl8pPr marL="4876678" lvl="7" indent="-474121" rtl="0">
              <a:spcBef>
                <a:spcPts val="1333"/>
              </a:spcBef>
              <a:spcAft>
                <a:spcPts val="0"/>
              </a:spcAft>
              <a:buSzPts val="2000"/>
              <a:buChar char="○"/>
              <a:defRPr sz="2700"/>
            </a:lvl8pPr>
            <a:lvl9pPr marL="5486263" lvl="8" indent="-474121" rtl="0">
              <a:spcBef>
                <a:spcPts val="1333"/>
              </a:spcBef>
              <a:spcAft>
                <a:spcPts val="1333"/>
              </a:spcAft>
              <a:buSzPts val="2000"/>
              <a:buChar char="■"/>
              <a:defRPr sz="2700"/>
            </a:lvl9pPr>
          </a:lstStyle>
          <a:p>
            <a:endParaRPr/>
          </a:p>
        </p:txBody>
      </p:sp>
      <p:sp>
        <p:nvSpPr>
          <p:cNvPr id="89" name="Google Shape;89;p7"/>
          <p:cNvSpPr txBox="1">
            <a:spLocks noGrp="1"/>
          </p:cNvSpPr>
          <p:nvPr>
            <p:ph type="sldNum" idx="12"/>
          </p:nvPr>
        </p:nvSpPr>
        <p:spPr>
          <a:xfrm>
            <a:off x="11205833" y="6257835"/>
            <a:ext cx="7316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90" name="Google Shape;90;p7"/>
          <p:cNvSpPr/>
          <p:nvPr/>
        </p:nvSpPr>
        <p:spPr>
          <a:xfrm>
            <a:off x="10851766" y="316035"/>
            <a:ext cx="985341" cy="1237312"/>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 name="Google Shape;91;p7"/>
          <p:cNvSpPr/>
          <p:nvPr/>
        </p:nvSpPr>
        <p:spPr>
          <a:xfrm>
            <a:off x="11396892" y="3796060"/>
            <a:ext cx="349497" cy="308144"/>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2" name="Google Shape;92;p7"/>
          <p:cNvSpPr/>
          <p:nvPr/>
        </p:nvSpPr>
        <p:spPr>
          <a:xfrm>
            <a:off x="5902355" y="6299608"/>
            <a:ext cx="1184197" cy="81987"/>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3" name="Google Shape;93;p7"/>
          <p:cNvSpPr/>
          <p:nvPr/>
        </p:nvSpPr>
        <p:spPr>
          <a:xfrm>
            <a:off x="7158362" y="6340678"/>
            <a:ext cx="115853" cy="41572"/>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 name="Google Shape;94;p7"/>
          <p:cNvSpPr/>
          <p:nvPr/>
        </p:nvSpPr>
        <p:spPr>
          <a:xfrm>
            <a:off x="7384870" y="6340232"/>
            <a:ext cx="399637" cy="5424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 name="Google Shape;95;p7"/>
          <p:cNvSpPr/>
          <p:nvPr/>
        </p:nvSpPr>
        <p:spPr>
          <a:xfrm>
            <a:off x="434048" y="1370193"/>
            <a:ext cx="151107" cy="1272065"/>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6" name="Google Shape;96;p7"/>
          <p:cNvSpPr/>
          <p:nvPr/>
        </p:nvSpPr>
        <p:spPr>
          <a:xfrm>
            <a:off x="342669" y="1494769"/>
            <a:ext cx="107249" cy="532052"/>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5859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8703C5-AD6E-4001-84FE-8C8107A12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EBAC434-6E56-4F94-8E45-76FE1CC2B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449745-8156-4033-AA94-81440A03C54C}"/>
              </a:ext>
            </a:extLst>
          </p:cNvPr>
          <p:cNvSpPr>
            <a:spLocks noGrp="1"/>
          </p:cNvSpPr>
          <p:nvPr>
            <p:ph type="dt" sz="half" idx="10"/>
          </p:nvPr>
        </p:nvSpPr>
        <p:spPr/>
        <p:txBody>
          <a:bodyPr/>
          <a:lstStyle/>
          <a:p>
            <a:fld id="{713A2755-13BF-4F3A-9047-48BF573B3894}" type="datetimeFigureOut">
              <a:rPr lang="en-US" smtClean="0"/>
              <a:t>10/30/2021</a:t>
            </a:fld>
            <a:endParaRPr lang="en-US"/>
          </a:p>
        </p:txBody>
      </p:sp>
      <p:sp>
        <p:nvSpPr>
          <p:cNvPr id="5" name="Footer Placeholder 4">
            <a:extLst>
              <a:ext uri="{FF2B5EF4-FFF2-40B4-BE49-F238E27FC236}">
                <a16:creationId xmlns:a16="http://schemas.microsoft.com/office/drawing/2014/main" xmlns="" id="{0BFC4DCD-8FFD-4F69-AB9F-D9E8902EC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DB028EA-C227-4AE2-A165-9DEFE4D96DD2}"/>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47766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10CCF-F78A-4FB9-B05B-6FCC7206C5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FBC5E55-4C2A-4E2A-9B42-BFD4EDEC55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39F88CC-80D3-4C0B-A5EC-E37DE2972166}"/>
              </a:ext>
            </a:extLst>
          </p:cNvPr>
          <p:cNvSpPr>
            <a:spLocks noGrp="1"/>
          </p:cNvSpPr>
          <p:nvPr>
            <p:ph type="dt" sz="half" idx="10"/>
          </p:nvPr>
        </p:nvSpPr>
        <p:spPr/>
        <p:txBody>
          <a:bodyPr/>
          <a:lstStyle/>
          <a:p>
            <a:fld id="{713A2755-13BF-4F3A-9047-48BF573B3894}" type="datetimeFigureOut">
              <a:rPr lang="en-US" smtClean="0"/>
              <a:t>10/30/2021</a:t>
            </a:fld>
            <a:endParaRPr lang="en-US"/>
          </a:p>
        </p:txBody>
      </p:sp>
      <p:sp>
        <p:nvSpPr>
          <p:cNvPr id="5" name="Footer Placeholder 4">
            <a:extLst>
              <a:ext uri="{FF2B5EF4-FFF2-40B4-BE49-F238E27FC236}">
                <a16:creationId xmlns:a16="http://schemas.microsoft.com/office/drawing/2014/main" xmlns="" id="{97F0903D-7BAB-49DE-A7AE-089C99AEAE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42BB2CE-C6E0-4E13-9FC1-9E44910F0D90}"/>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412204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8065AD-4A03-4A13-B10E-5D6F0D0DCA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DDEC05F-102D-4FAA-8CF4-A314CA6F04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E7C3B78-DEE1-4B12-8E7D-93A7041054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2982818-7436-48D3-812E-F7E1283ED12D}"/>
              </a:ext>
            </a:extLst>
          </p:cNvPr>
          <p:cNvSpPr>
            <a:spLocks noGrp="1"/>
          </p:cNvSpPr>
          <p:nvPr>
            <p:ph type="dt" sz="half" idx="10"/>
          </p:nvPr>
        </p:nvSpPr>
        <p:spPr/>
        <p:txBody>
          <a:bodyPr/>
          <a:lstStyle/>
          <a:p>
            <a:fld id="{713A2755-13BF-4F3A-9047-48BF573B3894}" type="datetimeFigureOut">
              <a:rPr lang="en-US" smtClean="0"/>
              <a:t>10/30/2021</a:t>
            </a:fld>
            <a:endParaRPr lang="en-US"/>
          </a:p>
        </p:txBody>
      </p:sp>
      <p:sp>
        <p:nvSpPr>
          <p:cNvPr id="6" name="Footer Placeholder 5">
            <a:extLst>
              <a:ext uri="{FF2B5EF4-FFF2-40B4-BE49-F238E27FC236}">
                <a16:creationId xmlns:a16="http://schemas.microsoft.com/office/drawing/2014/main" xmlns="" id="{045FA098-5F33-4190-85A3-FD75E383E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51420A-5A8D-4818-93F5-346D2E1D147C}"/>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192611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5D2524-B6ED-42B2-99C4-C8FBF213E3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9A47D2B-AAF8-4BB1-A470-193C2CD92F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5A26EDE-A47C-4691-B0E9-D8F4E1DD39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0275609-496F-4536-B018-CA6CFC065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920DB1B-FB20-4D23-84F7-7C30A1BDA4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63060C0-C758-4AA0-A392-5D7774878F98}"/>
              </a:ext>
            </a:extLst>
          </p:cNvPr>
          <p:cNvSpPr>
            <a:spLocks noGrp="1"/>
          </p:cNvSpPr>
          <p:nvPr>
            <p:ph type="dt" sz="half" idx="10"/>
          </p:nvPr>
        </p:nvSpPr>
        <p:spPr/>
        <p:txBody>
          <a:bodyPr/>
          <a:lstStyle/>
          <a:p>
            <a:fld id="{713A2755-13BF-4F3A-9047-48BF573B3894}" type="datetimeFigureOut">
              <a:rPr lang="en-US" smtClean="0"/>
              <a:t>10/30/2021</a:t>
            </a:fld>
            <a:endParaRPr lang="en-US"/>
          </a:p>
        </p:txBody>
      </p:sp>
      <p:sp>
        <p:nvSpPr>
          <p:cNvPr id="8" name="Footer Placeholder 7">
            <a:extLst>
              <a:ext uri="{FF2B5EF4-FFF2-40B4-BE49-F238E27FC236}">
                <a16:creationId xmlns:a16="http://schemas.microsoft.com/office/drawing/2014/main" xmlns="" id="{340D375E-9ECB-4E8E-AA22-1D3E473E74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4787C83-7E6D-4D35-89E5-C605EC8621E2}"/>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226772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21C72F-AA0F-418C-87D2-A30D239219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D51749E-8AEE-461E-BBE7-231F65FED90E}"/>
              </a:ext>
            </a:extLst>
          </p:cNvPr>
          <p:cNvSpPr>
            <a:spLocks noGrp="1"/>
          </p:cNvSpPr>
          <p:nvPr>
            <p:ph type="dt" sz="half" idx="10"/>
          </p:nvPr>
        </p:nvSpPr>
        <p:spPr/>
        <p:txBody>
          <a:bodyPr/>
          <a:lstStyle/>
          <a:p>
            <a:fld id="{713A2755-13BF-4F3A-9047-48BF573B3894}" type="datetimeFigureOut">
              <a:rPr lang="en-US" smtClean="0"/>
              <a:t>10/30/2021</a:t>
            </a:fld>
            <a:endParaRPr lang="en-US"/>
          </a:p>
        </p:txBody>
      </p:sp>
      <p:sp>
        <p:nvSpPr>
          <p:cNvPr id="4" name="Footer Placeholder 3">
            <a:extLst>
              <a:ext uri="{FF2B5EF4-FFF2-40B4-BE49-F238E27FC236}">
                <a16:creationId xmlns:a16="http://schemas.microsoft.com/office/drawing/2014/main" xmlns="" id="{5DA0DEAC-3FF7-494B-8CF1-5C118A30FB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57C558F-C27A-4F73-BCBE-12D37AE69F6B}"/>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208800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17FA745-387D-4B59-BDED-A8D58DA2EC0E}"/>
              </a:ext>
            </a:extLst>
          </p:cNvPr>
          <p:cNvSpPr>
            <a:spLocks noGrp="1"/>
          </p:cNvSpPr>
          <p:nvPr>
            <p:ph type="dt" sz="half" idx="10"/>
          </p:nvPr>
        </p:nvSpPr>
        <p:spPr/>
        <p:txBody>
          <a:bodyPr/>
          <a:lstStyle/>
          <a:p>
            <a:fld id="{713A2755-13BF-4F3A-9047-48BF573B3894}" type="datetimeFigureOut">
              <a:rPr lang="en-US" smtClean="0"/>
              <a:t>10/30/2021</a:t>
            </a:fld>
            <a:endParaRPr lang="en-US"/>
          </a:p>
        </p:txBody>
      </p:sp>
      <p:sp>
        <p:nvSpPr>
          <p:cNvPr id="3" name="Footer Placeholder 2">
            <a:extLst>
              <a:ext uri="{FF2B5EF4-FFF2-40B4-BE49-F238E27FC236}">
                <a16:creationId xmlns:a16="http://schemas.microsoft.com/office/drawing/2014/main" xmlns="" id="{1916B396-9F4C-4B31-BD12-CD01D682A0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A8FE0B2-274D-4553-8256-ECEB6B02ACDC}"/>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345500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2DC497-8200-4850-B336-F8413DE83A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06D0738-B972-4A35-92E4-4536E8A14D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9674E3D-B4DB-48D1-9D2D-C9F9864B1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08A36AB-1D4B-4B57-B179-AFE0812050FE}"/>
              </a:ext>
            </a:extLst>
          </p:cNvPr>
          <p:cNvSpPr>
            <a:spLocks noGrp="1"/>
          </p:cNvSpPr>
          <p:nvPr>
            <p:ph type="dt" sz="half" idx="10"/>
          </p:nvPr>
        </p:nvSpPr>
        <p:spPr/>
        <p:txBody>
          <a:bodyPr/>
          <a:lstStyle/>
          <a:p>
            <a:fld id="{713A2755-13BF-4F3A-9047-48BF573B3894}" type="datetimeFigureOut">
              <a:rPr lang="en-US" smtClean="0"/>
              <a:t>10/30/2021</a:t>
            </a:fld>
            <a:endParaRPr lang="en-US"/>
          </a:p>
        </p:txBody>
      </p:sp>
      <p:sp>
        <p:nvSpPr>
          <p:cNvPr id="6" name="Footer Placeholder 5">
            <a:extLst>
              <a:ext uri="{FF2B5EF4-FFF2-40B4-BE49-F238E27FC236}">
                <a16:creationId xmlns:a16="http://schemas.microsoft.com/office/drawing/2014/main" xmlns="" id="{E9279BA2-3BD6-43B7-AD9B-C127693A28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3D19F1-CA3D-41CB-B0A7-7DAC98B3B1B3}"/>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5981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72F3B8-CB02-48FB-A8FE-7D309576E8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2DEEC57-1EFE-40F5-BEEB-5CF74109F2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D6430B2-D671-44DA-9008-23C870EB6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7BEDC07-18C1-4837-8969-9C72932E5A33}"/>
              </a:ext>
            </a:extLst>
          </p:cNvPr>
          <p:cNvSpPr>
            <a:spLocks noGrp="1"/>
          </p:cNvSpPr>
          <p:nvPr>
            <p:ph type="dt" sz="half" idx="10"/>
          </p:nvPr>
        </p:nvSpPr>
        <p:spPr/>
        <p:txBody>
          <a:bodyPr/>
          <a:lstStyle/>
          <a:p>
            <a:fld id="{713A2755-13BF-4F3A-9047-48BF573B3894}" type="datetimeFigureOut">
              <a:rPr lang="en-US" smtClean="0"/>
              <a:t>10/30/2021</a:t>
            </a:fld>
            <a:endParaRPr lang="en-US"/>
          </a:p>
        </p:txBody>
      </p:sp>
      <p:sp>
        <p:nvSpPr>
          <p:cNvPr id="6" name="Footer Placeholder 5">
            <a:extLst>
              <a:ext uri="{FF2B5EF4-FFF2-40B4-BE49-F238E27FC236}">
                <a16:creationId xmlns:a16="http://schemas.microsoft.com/office/drawing/2014/main" xmlns="" id="{2E4B72EF-CB17-4EDC-BA90-37971892A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34B9DE7-6D13-4965-81F5-DF3B07C28622}"/>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59429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479170A-9FC4-4D8F-B880-2A0D73379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10B9149-9B6A-450C-A7DD-CC07BBD34B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4DC8C9-472A-46F0-9C9E-E2E6B836E9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A2755-13BF-4F3A-9047-48BF573B3894}" type="datetimeFigureOut">
              <a:rPr lang="en-US" smtClean="0"/>
              <a:t>10/30/2021</a:t>
            </a:fld>
            <a:endParaRPr lang="en-US"/>
          </a:p>
        </p:txBody>
      </p:sp>
      <p:sp>
        <p:nvSpPr>
          <p:cNvPr id="5" name="Footer Placeholder 4">
            <a:extLst>
              <a:ext uri="{FF2B5EF4-FFF2-40B4-BE49-F238E27FC236}">
                <a16:creationId xmlns:a16="http://schemas.microsoft.com/office/drawing/2014/main" xmlns="" id="{1598FB48-FA8B-4739-A5EB-685979BAC5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7CA201A-3F41-4BAB-9EE4-B00AD38FFB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48AAE-999A-44E8-9CE3-E9B4163DB83B}" type="slidenum">
              <a:rPr lang="en-US" smtClean="0"/>
              <a:t>‹#›</a:t>
            </a:fld>
            <a:endParaRPr lang="en-US"/>
          </a:p>
        </p:txBody>
      </p:sp>
    </p:spTree>
    <p:extLst>
      <p:ext uri="{BB962C8B-B14F-4D97-AF65-F5344CB8AC3E}">
        <p14:creationId xmlns:p14="http://schemas.microsoft.com/office/powerpoint/2010/main" val="2910544708"/>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1.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1.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1.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1.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1.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1.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1.xml"/><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1.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1.xml"/><Relationship Id="rId5" Type="http://schemas.openxmlformats.org/officeDocument/2006/relationships/image" Target="../media/image28.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44.png"/><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CBE2637-AAA9-4EC8-B462-ECFE31934A1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1786806"/>
            <a:ext cx="12192000" cy="5103091"/>
          </a:xfrm>
          <a:prstGeom prst="rect">
            <a:avLst/>
          </a:prstGeom>
        </p:spPr>
      </p:pic>
      <p:sp>
        <p:nvSpPr>
          <p:cNvPr id="4" name="TextBox 3">
            <a:extLst>
              <a:ext uri="{FF2B5EF4-FFF2-40B4-BE49-F238E27FC236}">
                <a16:creationId xmlns:a16="http://schemas.microsoft.com/office/drawing/2014/main" xmlns="" id="{4A98154C-38EA-4435-8139-BD85046EBCD4}"/>
              </a:ext>
            </a:extLst>
          </p:cNvPr>
          <p:cNvSpPr txBox="1"/>
          <p:nvPr/>
        </p:nvSpPr>
        <p:spPr>
          <a:xfrm>
            <a:off x="1080654" y="1512760"/>
            <a:ext cx="10243128" cy="2062103"/>
          </a:xfrm>
          <a:prstGeom prst="rect">
            <a:avLst/>
          </a:prstGeom>
          <a:noFill/>
        </p:spPr>
        <p:txBody>
          <a:bodyPr wrap="square" rtlCol="0">
            <a:spAutoFit/>
          </a:bodyPr>
          <a:lstStyle/>
          <a:p>
            <a:pPr algn="ctr"/>
            <a:r>
              <a:rPr lang="en-GB" sz="36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Chủ</a:t>
            </a:r>
            <a:r>
              <a:rPr lang="en-GB" sz="36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a:t>
            </a:r>
            <a:r>
              <a:rPr lang="en-GB" sz="36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đề</a:t>
            </a:r>
            <a:r>
              <a:rPr lang="en-GB" sz="36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4.2</a:t>
            </a:r>
          </a:p>
          <a:p>
            <a:pPr algn="ctr"/>
            <a:endParaRPr lang="en-GB" sz="16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endParaRPr>
          </a:p>
          <a:p>
            <a:pPr algn="ctr"/>
            <a:r>
              <a:rPr lang="en-GB" sz="3600" b="1" dirty="0" err="1">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Một</a:t>
            </a:r>
            <a:r>
              <a:rPr lang="en-GB" sz="3600" b="1" dirty="0">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 </a:t>
            </a:r>
            <a:r>
              <a:rPr lang="en-GB" sz="3600" b="1" dirty="0" err="1">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số</a:t>
            </a:r>
            <a:r>
              <a:rPr lang="en-GB" sz="3600" b="1" dirty="0">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 </a:t>
            </a:r>
            <a:r>
              <a:rPr lang="en-GB" sz="3600" b="1" dirty="0" err="1">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nguyên</a:t>
            </a:r>
            <a:r>
              <a:rPr lang="en-GB" sz="3600" b="1" dirty="0">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 </a:t>
            </a:r>
            <a:r>
              <a:rPr lang="en-GB" sz="3600" b="1" dirty="0" err="1">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liệu</a:t>
            </a:r>
            <a:r>
              <a:rPr lang="en-GB" sz="3600" b="1" dirty="0">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 - </a:t>
            </a:r>
            <a:r>
              <a:rPr lang="en-GB" sz="3600" b="1" dirty="0" err="1">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Một</a:t>
            </a:r>
            <a:r>
              <a:rPr lang="en-GB" sz="3600" b="1" dirty="0">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 </a:t>
            </a:r>
            <a:r>
              <a:rPr lang="en-GB" sz="3600" b="1" dirty="0" err="1">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số</a:t>
            </a:r>
            <a:r>
              <a:rPr lang="en-GB" sz="3600" b="1" dirty="0">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 </a:t>
            </a:r>
            <a:r>
              <a:rPr lang="en-GB" sz="3600" b="1" dirty="0" err="1">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lương</a:t>
            </a:r>
            <a:r>
              <a:rPr lang="en-GB" sz="3600" b="1" dirty="0">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 </a:t>
            </a:r>
            <a:r>
              <a:rPr lang="en-GB" sz="3600" b="1" dirty="0" err="1">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thực</a:t>
            </a:r>
            <a:r>
              <a:rPr lang="en-GB" sz="3600" b="1" dirty="0">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 </a:t>
            </a:r>
            <a:r>
              <a:rPr lang="en-GB" sz="3600" b="1" dirty="0" err="1">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thực</a:t>
            </a:r>
            <a:r>
              <a:rPr lang="en-GB" sz="3600" b="1" dirty="0">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 </a:t>
            </a:r>
            <a:r>
              <a:rPr lang="en-GB" sz="3600" b="1" dirty="0" err="1">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phẩm</a:t>
            </a:r>
            <a:r>
              <a:rPr lang="en-GB" sz="3600" b="1" dirty="0">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 </a:t>
            </a:r>
          </a:p>
          <a:p>
            <a:pPr algn="ctr"/>
            <a:endParaRPr lang="en-GB" sz="400" b="1" dirty="0">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endParaRPr>
          </a:p>
          <a:p>
            <a:pPr algn="ctr"/>
            <a:r>
              <a:rPr lang="en-GB" sz="3600" b="1" dirty="0" err="1">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Ôn</a:t>
            </a:r>
            <a:r>
              <a:rPr lang="en-GB" sz="3600" b="1" dirty="0">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 </a:t>
            </a:r>
            <a:r>
              <a:rPr lang="en-GB" sz="3600" b="1" dirty="0" err="1">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tập</a:t>
            </a:r>
            <a:r>
              <a:rPr lang="en-GB" sz="3600" b="1" dirty="0">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 </a:t>
            </a:r>
            <a:r>
              <a:rPr lang="en-GB" sz="3600" b="1" dirty="0" err="1">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chủ</a:t>
            </a:r>
            <a:r>
              <a:rPr lang="en-GB" sz="3600" b="1" dirty="0">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 </a:t>
            </a:r>
            <a:r>
              <a:rPr lang="en-GB" sz="3600" b="1" dirty="0" err="1">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đề</a:t>
            </a:r>
            <a:r>
              <a:rPr lang="en-GB" sz="3600" b="1" dirty="0">
                <a:solidFill>
                  <a:schemeClr val="accent2">
                    <a:lumMod val="75000"/>
                  </a:schemeClr>
                </a:solidFill>
                <a:effectLst>
                  <a:glow rad="101600">
                    <a:schemeClr val="accent2">
                      <a:lumMod val="40000"/>
                      <a:lumOff val="60000"/>
                      <a:alpha val="60000"/>
                    </a:schemeClr>
                  </a:glow>
                </a:effectLst>
                <a:latin typeface="Times New Roman" panose="02020603050405020304" pitchFamily="18" charset="0"/>
                <a:ea typeface="Arial" panose="020B0604020202020204" pitchFamily="34" charset="0"/>
              </a:rPr>
              <a:t> 4</a:t>
            </a:r>
            <a:endParaRPr lang="en-US" sz="3600" b="1" dirty="0">
              <a:solidFill>
                <a:schemeClr val="accent2">
                  <a:lumMod val="75000"/>
                </a:schemeClr>
              </a:solidFill>
              <a:effectLst>
                <a:glow rad="101600">
                  <a:schemeClr val="accent2">
                    <a:lumMod val="40000"/>
                    <a:lumOff val="60000"/>
                    <a:alpha val="60000"/>
                  </a:schemeClr>
                </a:glow>
              </a:effectLst>
            </a:endParaRPr>
          </a:p>
        </p:txBody>
      </p:sp>
      <p:sp>
        <p:nvSpPr>
          <p:cNvPr id="7" name="TextBox 6">
            <a:extLst>
              <a:ext uri="{FF2B5EF4-FFF2-40B4-BE49-F238E27FC236}">
                <a16:creationId xmlns:a16="http://schemas.microsoft.com/office/drawing/2014/main" xmlns="" id="{63C4AA06-8317-4AED-9D7B-7425CB871216}"/>
              </a:ext>
            </a:extLst>
          </p:cNvPr>
          <p:cNvSpPr txBox="1"/>
          <p:nvPr/>
        </p:nvSpPr>
        <p:spPr>
          <a:xfrm>
            <a:off x="11323782" y="6496594"/>
            <a:ext cx="363121" cy="246221"/>
          </a:xfrm>
          <a:prstGeom prst="rect">
            <a:avLst/>
          </a:prstGeom>
          <a:noFill/>
        </p:spPr>
        <p:txBody>
          <a:bodyPr wrap="square" rtlCol="0">
            <a:spAutoFit/>
          </a:bodyPr>
          <a:lstStyle/>
          <a:p>
            <a:pPr algn="ctr"/>
            <a:r>
              <a:rPr lang="en-GB" sz="1000" b="1" dirty="0">
                <a:solidFill>
                  <a:schemeClr val="bg1">
                    <a:lumMod val="75000"/>
                  </a:schemeClr>
                </a:solidFill>
              </a:rPr>
              <a:t>1</a:t>
            </a:r>
            <a:endParaRPr lang="en-US" sz="1000" b="1" dirty="0">
              <a:solidFill>
                <a:schemeClr val="bg1">
                  <a:lumMod val="75000"/>
                </a:schemeClr>
              </a:solidFill>
            </a:endParaRPr>
          </a:p>
        </p:txBody>
      </p:sp>
    </p:spTree>
    <p:extLst>
      <p:ext uri="{BB962C8B-B14F-4D97-AF65-F5344CB8AC3E}">
        <p14:creationId xmlns:p14="http://schemas.microsoft.com/office/powerpoint/2010/main" val="3036880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68FB548-52AC-42D2-9224-CF171A4176E5}"/>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E710A0C9-D99C-4E6A-99C8-B60C68202636}"/>
              </a:ext>
            </a:extLst>
          </p:cNvPr>
          <p:cNvSpPr txBox="1"/>
          <p:nvPr/>
        </p:nvSpPr>
        <p:spPr>
          <a:xfrm>
            <a:off x="401119" y="302600"/>
            <a:ext cx="11389762" cy="1200329"/>
          </a:xfrm>
          <a:prstGeom prst="rect">
            <a:avLst/>
          </a:prstGeom>
          <a:noFill/>
        </p:spPr>
        <p:txBody>
          <a:bodyPr wrap="square" rtlCol="0">
            <a:spAutoFit/>
          </a:bodyPr>
          <a:lstStyle/>
          <a:p>
            <a:pPr algn="ctr"/>
            <a:r>
              <a:rPr lang="en-GB" sz="3600" b="1" dirty="0" smtClean="0">
                <a:latin typeface="Times New Roman" panose="02020603050405020304" pitchFamily="18" charset="0"/>
                <a:cs typeface="Times New Roman" panose="02020603050405020304" pitchFamily="18" charset="0"/>
              </a:rPr>
              <a:t> </a:t>
            </a:r>
            <a:r>
              <a:rPr lang="en-GB" sz="3600" b="1" dirty="0">
                <a:latin typeface="Times New Roman" panose="02020603050405020304" pitchFamily="18" charset="0"/>
                <a:cs typeface="Times New Roman" panose="02020603050405020304" pitchFamily="18" charset="0"/>
              </a:rPr>
              <a:t>Theo em, sử dụng nguyên liệu như thế nào để đảm bảo an toàn, hiệu quả</a:t>
            </a:r>
            <a:r>
              <a:rPr lang="en-GB" sz="3600" b="1" dirty="0" smtClean="0">
                <a:latin typeface="Times New Roman" panose="02020603050405020304" pitchFamily="18" charset="0"/>
                <a:cs typeface="Times New Roman" panose="02020603050405020304" pitchFamily="18" charset="0"/>
              </a:rPr>
              <a:t>?</a:t>
            </a:r>
            <a:endParaRPr lang="en-GB" sz="3600" b="1"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2D9AEC1C-5CE4-46AA-8CF9-50B933CDA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5782" y="173694"/>
            <a:ext cx="1193339" cy="1193288"/>
          </a:xfrm>
          <a:prstGeom prst="rect">
            <a:avLst/>
          </a:prstGeom>
        </p:spPr>
      </p:pic>
      <p:sp>
        <p:nvSpPr>
          <p:cNvPr id="9" name="TextBox 8">
            <a:extLst>
              <a:ext uri="{FF2B5EF4-FFF2-40B4-BE49-F238E27FC236}">
                <a16:creationId xmlns:a16="http://schemas.microsoft.com/office/drawing/2014/main" xmlns="" id="{D42BFB47-C9E1-4B54-A5F1-82357445EA8D}"/>
              </a:ext>
            </a:extLst>
          </p:cNvPr>
          <p:cNvSpPr txBox="1"/>
          <p:nvPr/>
        </p:nvSpPr>
        <p:spPr>
          <a:xfrm>
            <a:off x="11637296" y="6453049"/>
            <a:ext cx="363121" cy="246221"/>
          </a:xfrm>
          <a:prstGeom prst="rect">
            <a:avLst/>
          </a:prstGeom>
          <a:noFill/>
        </p:spPr>
        <p:txBody>
          <a:bodyPr wrap="square" rtlCol="0">
            <a:spAutoFit/>
          </a:bodyPr>
          <a:lstStyle/>
          <a:p>
            <a:pPr algn="ctr"/>
            <a:r>
              <a:rPr lang="en-GB" sz="1000" b="1" dirty="0">
                <a:solidFill>
                  <a:schemeClr val="bg1">
                    <a:lumMod val="75000"/>
                  </a:schemeClr>
                </a:solidFill>
              </a:rPr>
              <a:t>7</a:t>
            </a:r>
            <a:endParaRPr lang="en-US" sz="1000" b="1" dirty="0">
              <a:solidFill>
                <a:schemeClr val="bg1">
                  <a:lumMod val="75000"/>
                </a:schemeClr>
              </a:solidFill>
            </a:endParaRPr>
          </a:p>
        </p:txBody>
      </p:sp>
      <p:sp>
        <p:nvSpPr>
          <p:cNvPr id="8" name="TextBox 7"/>
          <p:cNvSpPr txBox="1"/>
          <p:nvPr/>
        </p:nvSpPr>
        <p:spPr>
          <a:xfrm>
            <a:off x="610655" y="1385422"/>
            <a:ext cx="11389762" cy="1557349"/>
          </a:xfrm>
          <a:prstGeom prst="rect">
            <a:avLst/>
          </a:prstGeom>
          <a:noFill/>
        </p:spPr>
        <p:txBody>
          <a:bodyPr wrap="square" rtlCol="0">
            <a:spAutoFit/>
          </a:bodyPr>
          <a:lstStyle/>
          <a:p>
            <a:pPr lvl="0" algn="just">
              <a:lnSpc>
                <a:spcPct val="119000"/>
              </a:lnSpc>
              <a:spcBef>
                <a:spcPts val="600"/>
              </a:spcBef>
              <a:spcAft>
                <a:spcPts val="600"/>
              </a:spcAft>
            </a:pPr>
            <a:r>
              <a:rPr lang="vi-VN" sz="4000" b="1" i="1" dirty="0" smtClean="0">
                <a:solidFill>
                  <a:srgbClr val="FF0000"/>
                </a:solidFill>
                <a:latin typeface="Times New Roman"/>
                <a:ea typeface="Segoe UI"/>
              </a:rPr>
              <a:t>Nguyên </a:t>
            </a:r>
            <a:r>
              <a:rPr lang="vi-VN" sz="4000" b="1" i="1" dirty="0">
                <a:solidFill>
                  <a:srgbClr val="FF0000"/>
                </a:solidFill>
                <a:latin typeface="Times New Roman"/>
                <a:ea typeface="Segoe UI"/>
              </a:rPr>
              <a:t>liệu phải được sử dụng tối đa theo quy trình khép kín để tận dụng các phụ phẩm và phế thải.</a:t>
            </a:r>
            <a:endParaRPr lang="vi-VN" sz="4000" b="1" i="1" dirty="0">
              <a:solidFill>
                <a:srgbClr val="FF0000"/>
              </a:solidFill>
              <a:latin typeface="Times New Roman"/>
              <a:ea typeface="Calibri"/>
            </a:endParaRPr>
          </a:p>
        </p:txBody>
      </p:sp>
      <p:pic>
        <p:nvPicPr>
          <p:cNvPr id="13" name="Picture 12"/>
          <p:cNvPicPr/>
          <p:nvPr/>
        </p:nvPicPr>
        <p:blipFill rotWithShape="1">
          <a:blip r:embed="rId3"/>
          <a:srcRect r="70983" b="55856"/>
          <a:stretch/>
        </p:blipFill>
        <p:spPr bwMode="auto">
          <a:xfrm>
            <a:off x="2865708" y="3248750"/>
            <a:ext cx="1518073" cy="84518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3"/>
          <a:srcRect l="28356" r="43066" b="55856"/>
          <a:stretch/>
        </p:blipFill>
        <p:spPr bwMode="auto">
          <a:xfrm>
            <a:off x="4424738" y="3246248"/>
            <a:ext cx="1495213" cy="845185"/>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3"/>
          <a:srcRect l="57155" r="14267" b="55856"/>
          <a:stretch/>
        </p:blipFill>
        <p:spPr bwMode="auto">
          <a:xfrm>
            <a:off x="6056919" y="3246248"/>
            <a:ext cx="1495213" cy="845185"/>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3"/>
          <a:srcRect l="86831" t="-902" r="-2000" b="44594"/>
          <a:stretch/>
        </p:blipFill>
        <p:spPr bwMode="auto">
          <a:xfrm>
            <a:off x="7556550" y="3149806"/>
            <a:ext cx="793327" cy="1078230"/>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3"/>
          <a:srcRect l="66824" t="59911" r="9873" b="5405"/>
          <a:stretch/>
        </p:blipFill>
        <p:spPr bwMode="auto">
          <a:xfrm>
            <a:off x="6592026" y="4588806"/>
            <a:ext cx="1632181" cy="664210"/>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3"/>
          <a:srcRect l="18459" t="54056" r="32957" b="449"/>
          <a:stretch/>
        </p:blipFill>
        <p:spPr bwMode="auto">
          <a:xfrm>
            <a:off x="3903727" y="4532936"/>
            <a:ext cx="2541693" cy="871220"/>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3"/>
          <a:srcRect l="-1533" t="43664" r="80585" b="2570"/>
          <a:stretch/>
        </p:blipFill>
        <p:spPr bwMode="auto">
          <a:xfrm>
            <a:off x="2847609" y="4349645"/>
            <a:ext cx="1092200" cy="1026160"/>
          </a:xfrm>
          <a:prstGeom prst="rect">
            <a:avLst/>
          </a:prstGeom>
          <a:ln>
            <a:noFill/>
          </a:ln>
          <a:extLst>
            <a:ext uri="{53640926-AAD7-44D8-BBD7-CCE9431645EC}">
              <a14:shadowObscured xmlns:a14="http://schemas.microsoft.com/office/drawing/2010/main"/>
            </a:ext>
          </a:extLst>
        </p:spPr>
      </p:pic>
      <p:sp>
        <p:nvSpPr>
          <p:cNvPr id="20" name="Curved Left Arrow 19"/>
          <p:cNvSpPr/>
          <p:nvPr/>
        </p:nvSpPr>
        <p:spPr>
          <a:xfrm>
            <a:off x="8224207" y="3884865"/>
            <a:ext cx="576064" cy="103604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1399047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heckerboard(across)">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heckerboard(across)">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heckerboard(across)">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heckerboard(across)">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heckerboard(across)">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ircle(in)">
                                      <p:cBhvr>
                                        <p:cTn id="5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68FB548-52AC-42D2-9224-CF171A4176E5}"/>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2D9AEC1C-5CE4-46AA-8CF9-50B933CDA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5782" y="173694"/>
            <a:ext cx="1193339" cy="1193288"/>
          </a:xfrm>
          <a:prstGeom prst="rect">
            <a:avLst/>
          </a:prstGeom>
        </p:spPr>
      </p:pic>
      <p:sp>
        <p:nvSpPr>
          <p:cNvPr id="9" name="TextBox 8">
            <a:extLst>
              <a:ext uri="{FF2B5EF4-FFF2-40B4-BE49-F238E27FC236}">
                <a16:creationId xmlns:a16="http://schemas.microsoft.com/office/drawing/2014/main" xmlns="" id="{D42BFB47-C9E1-4B54-A5F1-82357445EA8D}"/>
              </a:ext>
            </a:extLst>
          </p:cNvPr>
          <p:cNvSpPr txBox="1"/>
          <p:nvPr/>
        </p:nvSpPr>
        <p:spPr>
          <a:xfrm>
            <a:off x="11637296" y="6453049"/>
            <a:ext cx="363121" cy="246221"/>
          </a:xfrm>
          <a:prstGeom prst="rect">
            <a:avLst/>
          </a:prstGeom>
          <a:noFill/>
        </p:spPr>
        <p:txBody>
          <a:bodyPr wrap="square" rtlCol="0">
            <a:spAutoFit/>
          </a:bodyPr>
          <a:lstStyle/>
          <a:p>
            <a:pPr algn="ctr"/>
            <a:r>
              <a:rPr lang="en-GB" sz="1000" b="1" dirty="0">
                <a:solidFill>
                  <a:schemeClr val="bg1">
                    <a:lumMod val="75000"/>
                  </a:schemeClr>
                </a:solidFill>
              </a:rPr>
              <a:t>7</a:t>
            </a:r>
            <a:endParaRPr lang="en-US" sz="1000" b="1" dirty="0">
              <a:solidFill>
                <a:schemeClr val="bg1">
                  <a:lumMod val="75000"/>
                </a:schemeClr>
              </a:solidFill>
            </a:endParaRPr>
          </a:p>
        </p:txBody>
      </p:sp>
      <p:sp>
        <p:nvSpPr>
          <p:cNvPr id="2" name="Rectangle 1"/>
          <p:cNvSpPr/>
          <p:nvPr/>
        </p:nvSpPr>
        <p:spPr>
          <a:xfrm>
            <a:off x="559633" y="222553"/>
            <a:ext cx="10642956" cy="1200329"/>
          </a:xfrm>
          <a:prstGeom prst="rect">
            <a:avLst/>
          </a:prstGeom>
        </p:spPr>
        <p:txBody>
          <a:bodyPr wrap="square">
            <a:spAutoFit/>
          </a:bodyPr>
          <a:lstStyle/>
          <a:p>
            <a:pPr algn="just"/>
            <a:r>
              <a:rPr lang="en-GB" sz="3600" b="1" dirty="0">
                <a:latin typeface="Times New Roman" panose="02020603050405020304" pitchFamily="18" charset="0"/>
                <a:cs typeface="Times New Roman" panose="02020603050405020304" pitchFamily="18" charset="0"/>
              </a:rPr>
              <a:t>Vì sao phải sử dụng nguyên liệu an toàn, hiệu quả và bảo đảm sự phát triển bền vững?</a:t>
            </a:r>
            <a:endParaRPr lang="en-US" sz="36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91419" y="1318443"/>
            <a:ext cx="6109381" cy="5219891"/>
          </a:xfrm>
          <a:prstGeom prst="rect">
            <a:avLst/>
          </a:prstGeom>
          <a:noFill/>
        </p:spPr>
        <p:txBody>
          <a:bodyPr wrap="square" rtlCol="0">
            <a:spAutoFit/>
          </a:bodyPr>
          <a:lstStyle/>
          <a:p>
            <a:pPr lvl="0" algn="just">
              <a:lnSpc>
                <a:spcPct val="119000"/>
              </a:lnSpc>
              <a:spcBef>
                <a:spcPts val="600"/>
              </a:spcBef>
              <a:spcAft>
                <a:spcPts val="600"/>
              </a:spcAft>
            </a:pPr>
            <a:r>
              <a:rPr lang="vi-VN" sz="4000" b="1" i="1" dirty="0" smtClean="0">
                <a:solidFill>
                  <a:srgbClr val="FF0000"/>
                </a:solidFill>
                <a:latin typeface="Times New Roman"/>
                <a:ea typeface="Segoe UI"/>
              </a:rPr>
              <a:t>Nguyên </a:t>
            </a:r>
            <a:r>
              <a:rPr lang="vi-VN" sz="4000" b="1" i="1" dirty="0">
                <a:solidFill>
                  <a:srgbClr val="FF0000"/>
                </a:solidFill>
                <a:latin typeface="Times New Roman"/>
                <a:ea typeface="Segoe UI"/>
              </a:rPr>
              <a:t>liệu sản xuất không phải là nguồn tài nguyên vô hạn. Do đó, </a:t>
            </a:r>
            <a:r>
              <a:rPr lang="vi-VN" sz="4000" b="1" i="1" dirty="0" smtClean="0">
                <a:solidFill>
                  <a:srgbClr val="FF0000"/>
                </a:solidFill>
                <a:latin typeface="Times New Roman"/>
                <a:ea typeface="Segoe UI"/>
              </a:rPr>
              <a:t>cần </a:t>
            </a:r>
            <a:r>
              <a:rPr lang="vi-VN" sz="4000" b="1" i="1" dirty="0">
                <a:solidFill>
                  <a:srgbClr val="FF0000"/>
                </a:solidFill>
                <a:latin typeface="Times New Roman"/>
                <a:ea typeface="Segoe UI"/>
              </a:rPr>
              <a:t>sử dụng chúng một cách hiệu quả, tiết kiệm, an toàn và hài hoà về lợi ích kinh tế, xã hội, môi trường</a:t>
            </a:r>
            <a:r>
              <a:rPr lang="vi-VN" sz="4000" b="1" i="1" dirty="0" smtClean="0">
                <a:solidFill>
                  <a:srgbClr val="FF0000"/>
                </a:solidFill>
                <a:latin typeface="Times New Roman"/>
                <a:ea typeface="Segoe UI"/>
              </a:rPr>
              <a:t>.</a:t>
            </a:r>
          </a:p>
        </p:txBody>
      </p:sp>
      <p:sp>
        <p:nvSpPr>
          <p:cNvPr id="13" name="Flowchart: Card 12"/>
          <p:cNvSpPr>
            <a:spLocks noChangeArrowheads="1"/>
          </p:cNvSpPr>
          <p:nvPr/>
        </p:nvSpPr>
        <p:spPr bwMode="auto">
          <a:xfrm>
            <a:off x="7298531" y="1146533"/>
            <a:ext cx="4383735" cy="5591724"/>
          </a:xfrm>
          <a:prstGeom prst="flowChartPunchedCard">
            <a:avLst/>
          </a:prstGeom>
          <a:solidFill>
            <a:schemeClr val="lt1">
              <a:lumMod val="100000"/>
              <a:lumOff val="0"/>
            </a:schemeClr>
          </a:solidFill>
          <a:ln w="31750">
            <a:solidFill>
              <a:schemeClr val="accent6">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en-US" sz="2800" b="1" u="sng" dirty="0">
                <a:solidFill>
                  <a:srgbClr val="FF0000"/>
                </a:solidFill>
                <a:effectLst/>
                <a:latin typeface="Times New Roman"/>
                <a:ea typeface="Calibri"/>
                <a:cs typeface="Times New Roman"/>
              </a:rPr>
              <a:t>CHÚ Ý</a:t>
            </a:r>
            <a:endParaRPr lang="en-US" sz="2800" b="1" dirty="0">
              <a:effectLst/>
              <a:latin typeface="Times New Roman"/>
              <a:ea typeface="Calibri"/>
              <a:cs typeface="Times New Roman"/>
            </a:endParaRPr>
          </a:p>
          <a:p>
            <a:pPr algn="just">
              <a:spcAft>
                <a:spcPts val="0"/>
              </a:spcAft>
            </a:pPr>
            <a:r>
              <a:rPr lang="en-US" sz="2800" b="1" dirty="0">
                <a:effectLst/>
                <a:latin typeface="Times New Roman"/>
                <a:ea typeface="Calibri"/>
                <a:cs typeface="Times New Roman"/>
              </a:rPr>
              <a:t>“Khoáng sản là khoáng vật, khoáng chất có ích được tích tụ tự nhiên ở thể rắn, thể lỏng, thể khí, tồn tại trong lòng đất, trên mặt đất, bao gồm cả khoáng vật, khoáng chất ở bãi thải của mỏ”</a:t>
            </a:r>
          </a:p>
          <a:p>
            <a:pPr algn="just">
              <a:spcAft>
                <a:spcPts val="0"/>
              </a:spcAft>
            </a:pPr>
            <a:r>
              <a:rPr lang="en-US" sz="2800" b="1" dirty="0">
                <a:effectLst/>
                <a:latin typeface="Times New Roman"/>
                <a:ea typeface="Calibri"/>
                <a:cs typeface="Times New Roman"/>
              </a:rPr>
              <a:t>(Luật khoáng sản – 2010)</a:t>
            </a:r>
          </a:p>
        </p:txBody>
      </p:sp>
    </p:spTree>
    <p:extLst>
      <p:ext uri="{BB962C8B-B14F-4D97-AF65-F5344CB8AC3E}">
        <p14:creationId xmlns:p14="http://schemas.microsoft.com/office/powerpoint/2010/main" val="3120467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68FB548-52AC-42D2-9224-CF171A4176E5}"/>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4A98154C-38EA-4435-8139-BD85046EBCD4}"/>
              </a:ext>
            </a:extLst>
          </p:cNvPr>
          <p:cNvSpPr txBox="1"/>
          <p:nvPr/>
        </p:nvSpPr>
        <p:spPr>
          <a:xfrm>
            <a:off x="1530738" y="182478"/>
            <a:ext cx="9155740" cy="1723549"/>
          </a:xfrm>
          <a:prstGeom prst="rect">
            <a:avLst/>
          </a:prstGeom>
          <a:noFill/>
        </p:spPr>
        <p:txBody>
          <a:bodyPr wrap="square" rtlCol="0">
            <a:spAutoFit/>
          </a:bodyPr>
          <a:lstStyle/>
          <a:p>
            <a:pPr algn="ct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Chủ</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a:t>
            </a: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đề</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4.2</a:t>
            </a:r>
          </a:p>
          <a:p>
            <a:pPr algn="ctr"/>
            <a:endParaRPr lang="en-GB" sz="8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nguyên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liệu</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lương</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phẩm</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p>
          <a:p>
            <a:pPr algn="ctr"/>
            <a:endParaRPr lang="en-GB" sz="3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Ôn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tập</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chủ</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đề</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4</a:t>
            </a:r>
            <a:endParaRPr lang="en-US" sz="3200" b="1" dirty="0">
              <a:solidFill>
                <a:srgbClr val="C00000"/>
              </a:solidFill>
              <a:effectLst>
                <a:glow rad="101600">
                  <a:schemeClr val="accent2">
                    <a:satMod val="175000"/>
                    <a:alpha val="40000"/>
                  </a:schemeClr>
                </a:glow>
              </a:effectLst>
            </a:endParaRPr>
          </a:p>
        </p:txBody>
      </p:sp>
      <p:pic>
        <p:nvPicPr>
          <p:cNvPr id="11" name="Picture 10">
            <a:extLst>
              <a:ext uri="{FF2B5EF4-FFF2-40B4-BE49-F238E27FC236}">
                <a16:creationId xmlns:a16="http://schemas.microsoft.com/office/drawing/2014/main" xmlns="" id="{A0F34AC0-8293-4703-B3E1-ED13100F1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1245" y="160736"/>
            <a:ext cx="1207840" cy="1607042"/>
          </a:xfrm>
          <a:prstGeom prst="rect">
            <a:avLst/>
          </a:prstGeom>
        </p:spPr>
      </p:pic>
      <p:sp>
        <p:nvSpPr>
          <p:cNvPr id="13" name="TextBox 12">
            <a:extLst>
              <a:ext uri="{FF2B5EF4-FFF2-40B4-BE49-F238E27FC236}">
                <a16:creationId xmlns:a16="http://schemas.microsoft.com/office/drawing/2014/main" xmlns="" id="{47D865E8-C4D8-4E53-8B83-31579FA10439}"/>
              </a:ext>
            </a:extLst>
          </p:cNvPr>
          <p:cNvSpPr txBox="1"/>
          <p:nvPr/>
        </p:nvSpPr>
        <p:spPr>
          <a:xfrm>
            <a:off x="11585043" y="6435631"/>
            <a:ext cx="363121" cy="246221"/>
          </a:xfrm>
          <a:prstGeom prst="rect">
            <a:avLst/>
          </a:prstGeom>
          <a:noFill/>
        </p:spPr>
        <p:txBody>
          <a:bodyPr wrap="square" rtlCol="0">
            <a:spAutoFit/>
          </a:bodyPr>
          <a:lstStyle/>
          <a:p>
            <a:pPr algn="ctr"/>
            <a:r>
              <a:rPr lang="en-GB" sz="1000" b="1" dirty="0">
                <a:solidFill>
                  <a:schemeClr val="bg1">
                    <a:lumMod val="75000"/>
                  </a:schemeClr>
                </a:solidFill>
              </a:rPr>
              <a:t>5</a:t>
            </a:r>
            <a:endParaRPr lang="en-US" sz="1000" b="1" dirty="0">
              <a:solidFill>
                <a:schemeClr val="bg1">
                  <a:lumMod val="75000"/>
                </a:schemeClr>
              </a:solidFill>
            </a:endParaRPr>
          </a:p>
        </p:txBody>
      </p:sp>
      <p:sp>
        <p:nvSpPr>
          <p:cNvPr id="8" name="TextBox 7"/>
          <p:cNvSpPr txBox="1"/>
          <p:nvPr/>
        </p:nvSpPr>
        <p:spPr>
          <a:xfrm>
            <a:off x="113210" y="1930051"/>
            <a:ext cx="12078789" cy="553998"/>
          </a:xfrm>
          <a:prstGeom prst="rect">
            <a:avLst/>
          </a:prstGeom>
          <a:noFill/>
        </p:spPr>
        <p:txBody>
          <a:bodyPr wrap="square" rtlCol="0">
            <a:spAutoFit/>
          </a:bodyPr>
          <a:lstStyle/>
          <a:p>
            <a:r>
              <a:rPr lang="vi-VN" sz="3000" dirty="0" smtClean="0">
                <a:solidFill>
                  <a:srgbClr val="FF0000"/>
                </a:solidFill>
                <a:latin typeface="+mj-lt"/>
              </a:rPr>
              <a:t>III/ Sử dụng nguyên liệu an toàn, hiệu quả và bảo đảm sự phát triển bền vững </a:t>
            </a:r>
            <a:endParaRPr lang="vi-VN" sz="3000" dirty="0">
              <a:solidFill>
                <a:srgbClr val="FF0000"/>
              </a:solidFill>
              <a:latin typeface="+mj-lt"/>
            </a:endParaRPr>
          </a:p>
        </p:txBody>
      </p:sp>
      <p:sp>
        <p:nvSpPr>
          <p:cNvPr id="9" name="TextBox 8"/>
          <p:cNvSpPr txBox="1"/>
          <p:nvPr/>
        </p:nvSpPr>
        <p:spPr>
          <a:xfrm>
            <a:off x="272396" y="2511844"/>
            <a:ext cx="6192688" cy="553998"/>
          </a:xfrm>
          <a:prstGeom prst="rect">
            <a:avLst/>
          </a:prstGeom>
          <a:noFill/>
        </p:spPr>
        <p:txBody>
          <a:bodyPr wrap="square" rtlCol="0">
            <a:spAutoFit/>
          </a:bodyPr>
          <a:lstStyle/>
          <a:p>
            <a:r>
              <a:rPr lang="vi-VN" sz="3000" dirty="0" smtClean="0">
                <a:solidFill>
                  <a:schemeClr val="tx2">
                    <a:lumMod val="75000"/>
                  </a:schemeClr>
                </a:solidFill>
                <a:latin typeface="+mj-lt"/>
              </a:rPr>
              <a:t>1/ Khai thác nguyên liệu khoáng sản</a:t>
            </a:r>
            <a:endParaRPr lang="vi-VN" sz="3000" dirty="0">
              <a:solidFill>
                <a:schemeClr val="tx2">
                  <a:lumMod val="75000"/>
                </a:schemeClr>
              </a:solidFill>
              <a:latin typeface="+mj-lt"/>
            </a:endParaRPr>
          </a:p>
        </p:txBody>
      </p:sp>
      <p:sp>
        <p:nvSpPr>
          <p:cNvPr id="10" name="TextBox 9"/>
          <p:cNvSpPr txBox="1"/>
          <p:nvPr/>
        </p:nvSpPr>
        <p:spPr>
          <a:xfrm>
            <a:off x="788222" y="3230734"/>
            <a:ext cx="10978381" cy="2554545"/>
          </a:xfrm>
          <a:prstGeom prst="rect">
            <a:avLst/>
          </a:prstGeom>
          <a:noFill/>
        </p:spPr>
        <p:txBody>
          <a:bodyPr wrap="square" rtlCol="0">
            <a:spAutoFit/>
          </a:bodyPr>
          <a:lstStyle/>
          <a:p>
            <a:r>
              <a:rPr lang="vi-VN" sz="3200" b="1" dirty="0" smtClean="0">
                <a:latin typeface="+mj-lt"/>
              </a:rPr>
              <a:t>Nguyên liệu khoáng sản là tài sản của quốc gia. Mọi cá nhân, tổ chức khai thác phải được cấp phép theo </a:t>
            </a:r>
            <a:r>
              <a:rPr lang="en-US" sz="3200" b="1" dirty="0" smtClean="0">
                <a:latin typeface="Times New Roman" panose="02020603050405020304" pitchFamily="18" charset="0"/>
                <a:cs typeface="Times New Roman" panose="02020603050405020304" pitchFamily="18" charset="0"/>
              </a:rPr>
              <a:t>L</a:t>
            </a:r>
            <a:r>
              <a:rPr lang="vi-VN" sz="3200" b="1" dirty="0" smtClean="0">
                <a:latin typeface="Times New Roman" panose="02020603050405020304" pitchFamily="18" charset="0"/>
                <a:cs typeface="Times New Roman" panose="02020603050405020304" pitchFamily="18" charset="0"/>
              </a:rPr>
              <a:t>uật </a:t>
            </a:r>
            <a:r>
              <a:rPr lang="en-US" sz="3200" b="1" dirty="0">
                <a:latin typeface="Times New Roman" panose="02020603050405020304" pitchFamily="18" charset="0"/>
                <a:cs typeface="Times New Roman" panose="02020603050405020304" pitchFamily="18" charset="0"/>
              </a:rPr>
              <a:t>K</a:t>
            </a:r>
            <a:r>
              <a:rPr lang="vi-VN" sz="3200" b="1" dirty="0" smtClean="0">
                <a:latin typeface="+mj-lt"/>
              </a:rPr>
              <a:t>hoáng sản.</a:t>
            </a:r>
          </a:p>
          <a:p>
            <a:pPr marL="285750" indent="-285750">
              <a:buFontTx/>
              <a:buChar char="-"/>
            </a:pPr>
            <a:r>
              <a:rPr lang="vi-VN" sz="3200" b="1" dirty="0" smtClean="0">
                <a:latin typeface="+mj-lt"/>
              </a:rPr>
              <a:t>Tận thu nguyên liệu sẽ làm cạn kiệt tài nguyên.</a:t>
            </a:r>
          </a:p>
          <a:p>
            <a:pPr marL="285750" indent="-285750">
              <a:buFontTx/>
              <a:buChar char="-"/>
            </a:pPr>
            <a:r>
              <a:rPr lang="vi-VN" sz="3200" b="1" dirty="0" smtClean="0">
                <a:latin typeface="+mj-lt"/>
              </a:rPr>
              <a:t>Khai thác nguyên liệu trái phép có thể gây nguy hiểm do mất an toàn lao động, ảnh hưởng đến môi trường</a:t>
            </a:r>
            <a:endParaRPr lang="vi-VN" sz="3200" b="1" dirty="0">
              <a:latin typeface="+mj-lt"/>
            </a:endParaRPr>
          </a:p>
        </p:txBody>
      </p:sp>
    </p:spTree>
    <p:extLst>
      <p:ext uri="{BB962C8B-B14F-4D97-AF65-F5344CB8AC3E}">
        <p14:creationId xmlns:p14="http://schemas.microsoft.com/office/powerpoint/2010/main" val="37503870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68FB548-52AC-42D2-9224-CF171A4176E5}"/>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E710A0C9-D99C-4E6A-99C8-B60C68202636}"/>
              </a:ext>
            </a:extLst>
          </p:cNvPr>
          <p:cNvSpPr txBox="1"/>
          <p:nvPr/>
        </p:nvSpPr>
        <p:spPr>
          <a:xfrm>
            <a:off x="1170900" y="421185"/>
            <a:ext cx="9307225" cy="954107"/>
          </a:xfrm>
          <a:prstGeom prst="rect">
            <a:avLst/>
          </a:prstGeom>
          <a:noFill/>
        </p:spPr>
        <p:txBody>
          <a:bodyPr wrap="square" rtlCol="0">
            <a:spAutoFit/>
          </a:bodyPr>
          <a:lstStyle/>
          <a:p>
            <a:pPr lvl="0" algn="just">
              <a:spcBef>
                <a:spcPts val="600"/>
              </a:spcBef>
              <a:spcAft>
                <a:spcPts val="600"/>
              </a:spcAft>
            </a:pPr>
            <a:r>
              <a:rPr lang="vi-VN" sz="2800" dirty="0" smtClean="0">
                <a:solidFill>
                  <a:srgbClr val="000000"/>
                </a:solidFill>
                <a:latin typeface="Times New Roman" pitchFamily="18" charset="0"/>
                <a:ea typeface="Segoe UI"/>
                <a:cs typeface="Times New Roman" pitchFamily="18" charset="0"/>
              </a:rPr>
              <a:t>Em </a:t>
            </a:r>
            <a:r>
              <a:rPr lang="vi-VN" sz="2800" dirty="0">
                <a:solidFill>
                  <a:srgbClr val="000000"/>
                </a:solidFill>
                <a:latin typeface="Times New Roman" pitchFamily="18" charset="0"/>
                <a:ea typeface="Segoe UI"/>
                <a:cs typeface="Times New Roman" pitchFamily="18" charset="0"/>
              </a:rPr>
              <a:t>hãy nêu một số biện pháp sử dụng nguyên liệu an toàn, hiệu quả và bảo đảm sự phát triển bền vững</a:t>
            </a:r>
            <a:r>
              <a:rPr lang="vi-VN" sz="2800" dirty="0" smtClean="0">
                <a:solidFill>
                  <a:srgbClr val="000000"/>
                </a:solidFill>
                <a:latin typeface="Times New Roman" pitchFamily="18" charset="0"/>
                <a:ea typeface="Segoe UI"/>
                <a:cs typeface="Times New Roman" pitchFamily="18" charset="0"/>
              </a:rPr>
              <a:t>.</a:t>
            </a:r>
            <a:endParaRPr lang="vi-VN" sz="2800" dirty="0">
              <a:solidFill>
                <a:srgbClr val="000000"/>
              </a:solidFill>
              <a:latin typeface="Times New Roman" pitchFamily="18" charset="0"/>
              <a:ea typeface="Segoe UI"/>
              <a:cs typeface="Times New Roman" pitchFamily="18" charset="0"/>
            </a:endParaRPr>
          </a:p>
        </p:txBody>
      </p:sp>
      <p:pic>
        <p:nvPicPr>
          <p:cNvPr id="19" name="Picture 18">
            <a:extLst>
              <a:ext uri="{FF2B5EF4-FFF2-40B4-BE49-F238E27FC236}">
                <a16:creationId xmlns:a16="http://schemas.microsoft.com/office/drawing/2014/main" xmlns="" id="{7544D664-C6A4-44DC-8056-53E39E7D89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0611" y="149903"/>
            <a:ext cx="918671" cy="1194260"/>
          </a:xfrm>
          <a:prstGeom prst="rect">
            <a:avLst/>
          </a:prstGeom>
        </p:spPr>
      </p:pic>
      <p:sp>
        <p:nvSpPr>
          <p:cNvPr id="9" name="TextBox 8">
            <a:extLst>
              <a:ext uri="{FF2B5EF4-FFF2-40B4-BE49-F238E27FC236}">
                <a16:creationId xmlns:a16="http://schemas.microsoft.com/office/drawing/2014/main" xmlns="" id="{673D0C13-21E0-4B9E-B7EB-389E06C32B0D}"/>
              </a:ext>
            </a:extLst>
          </p:cNvPr>
          <p:cNvSpPr txBox="1"/>
          <p:nvPr/>
        </p:nvSpPr>
        <p:spPr>
          <a:xfrm>
            <a:off x="11687960" y="6422463"/>
            <a:ext cx="363121" cy="246221"/>
          </a:xfrm>
          <a:prstGeom prst="rect">
            <a:avLst/>
          </a:prstGeom>
          <a:noFill/>
        </p:spPr>
        <p:txBody>
          <a:bodyPr wrap="square" rtlCol="0">
            <a:spAutoFit/>
          </a:bodyPr>
          <a:lstStyle/>
          <a:p>
            <a:pPr algn="ctr"/>
            <a:r>
              <a:rPr lang="en-GB" sz="1000" b="1" dirty="0">
                <a:solidFill>
                  <a:schemeClr val="bg1">
                    <a:lumMod val="75000"/>
                  </a:schemeClr>
                </a:solidFill>
              </a:rPr>
              <a:t>8</a:t>
            </a:r>
            <a:endParaRPr lang="en-US" sz="1000" b="1" dirty="0">
              <a:solidFill>
                <a:schemeClr val="bg1">
                  <a:lumMod val="75000"/>
                </a:schemeClr>
              </a:solidFill>
            </a:endParaRPr>
          </a:p>
        </p:txBody>
      </p:sp>
      <p:sp>
        <p:nvSpPr>
          <p:cNvPr id="11" name="TextBox 10"/>
          <p:cNvSpPr txBox="1"/>
          <p:nvPr/>
        </p:nvSpPr>
        <p:spPr>
          <a:xfrm>
            <a:off x="1046041" y="1344163"/>
            <a:ext cx="10099917" cy="1077218"/>
          </a:xfrm>
          <a:prstGeom prst="rect">
            <a:avLst/>
          </a:prstGeom>
          <a:noFill/>
        </p:spPr>
        <p:txBody>
          <a:bodyPr wrap="square" rtlCol="0">
            <a:spAutoFit/>
          </a:bodyPr>
          <a:lstStyle/>
          <a:p>
            <a:pPr lvl="0" algn="just">
              <a:spcBef>
                <a:spcPts val="600"/>
              </a:spcBef>
              <a:spcAft>
                <a:spcPts val="600"/>
              </a:spcAft>
            </a:pPr>
            <a:r>
              <a:rPr lang="vi-VN" sz="3200" i="1" dirty="0">
                <a:solidFill>
                  <a:schemeClr val="accent5">
                    <a:lumMod val="50000"/>
                  </a:schemeClr>
                </a:solidFill>
                <a:latin typeface="Times New Roman"/>
                <a:ea typeface="Segoe UI"/>
              </a:rPr>
              <a:t>Sử dụng theo chuỗi cung ứng mô hình 3R: Giảm thiểu (Reduce); Tái sử dụng (Re­use); Tái chế (Recycle).</a:t>
            </a:r>
            <a:endParaRPr lang="vi-VN" sz="3200" i="1" dirty="0">
              <a:solidFill>
                <a:schemeClr val="accent5">
                  <a:lumMod val="50000"/>
                </a:schemeClr>
              </a:solidFill>
              <a:latin typeface="Times New Roman"/>
              <a:ea typeface="Calibri"/>
            </a:endParaRPr>
          </a:p>
        </p:txBody>
      </p:sp>
      <p:sp>
        <p:nvSpPr>
          <p:cNvPr id="2" name="Rectangle 1"/>
          <p:cNvSpPr/>
          <p:nvPr/>
        </p:nvSpPr>
        <p:spPr>
          <a:xfrm>
            <a:off x="761422" y="2474893"/>
            <a:ext cx="5334577" cy="1384995"/>
          </a:xfrm>
          <a:prstGeom prst="rect">
            <a:avLst/>
          </a:prstGeom>
        </p:spPr>
        <p:txBody>
          <a:bodyPr wrap="square">
            <a:spAutoFit/>
          </a:bodyPr>
          <a:lstStyle/>
          <a:p>
            <a:r>
              <a:rPr lang="vi-VN" sz="2800" dirty="0">
                <a:solidFill>
                  <a:srgbClr val="000000"/>
                </a:solidFill>
                <a:latin typeface="Times New Roman" panose="02020603050405020304" pitchFamily="18" charset="0"/>
                <a:ea typeface="Segoe UI"/>
                <a:cs typeface="Times New Roman" panose="02020603050405020304" pitchFamily="18" charset="0"/>
              </a:rPr>
              <a:t>Em có thể làm được những </a:t>
            </a:r>
            <a:r>
              <a:rPr lang="vi-VN" sz="2800" dirty="0" smtClean="0">
                <a:solidFill>
                  <a:srgbClr val="000000"/>
                </a:solidFill>
                <a:latin typeface="Times New Roman" panose="02020603050405020304" pitchFamily="18" charset="0"/>
                <a:ea typeface="Segoe UI"/>
                <a:cs typeface="Times New Roman" panose="02020603050405020304" pitchFamily="18" charset="0"/>
              </a:rPr>
              <a:t>s</a:t>
            </a:r>
            <a:r>
              <a:rPr lang="en-US" sz="2800" dirty="0">
                <a:solidFill>
                  <a:srgbClr val="000000"/>
                </a:solidFill>
                <a:latin typeface="Times New Roman" panose="02020603050405020304" pitchFamily="18" charset="0"/>
                <a:ea typeface="Segoe UI"/>
                <a:cs typeface="Times New Roman" panose="02020603050405020304" pitchFamily="18" charset="0"/>
              </a:rPr>
              <a:t>ả</a:t>
            </a:r>
            <a:r>
              <a:rPr lang="vi-VN" sz="2800" dirty="0" smtClean="0">
                <a:solidFill>
                  <a:srgbClr val="000000"/>
                </a:solidFill>
                <a:latin typeface="Times New Roman" panose="02020603050405020304" pitchFamily="18" charset="0"/>
                <a:ea typeface="Segoe UI"/>
                <a:cs typeface="Times New Roman" panose="02020603050405020304" pitchFamily="18" charset="0"/>
              </a:rPr>
              <a:t>n </a:t>
            </a:r>
            <a:r>
              <a:rPr lang="vi-VN" sz="2800" dirty="0">
                <a:solidFill>
                  <a:srgbClr val="000000"/>
                </a:solidFill>
                <a:latin typeface="Times New Roman" panose="02020603050405020304" pitchFamily="18" charset="0"/>
                <a:ea typeface="Segoe UI"/>
                <a:cs typeface="Times New Roman" panose="02020603050405020304" pitchFamily="18" charset="0"/>
              </a:rPr>
              <a:t>phẩm nào khi sử dụng chất thải sinh hoạt làm nguyên liệu?</a:t>
            </a:r>
            <a:endParaRPr lang="en-US" sz="2800" dirty="0">
              <a:latin typeface="Times New Roman" panose="02020603050405020304" pitchFamily="18" charset="0"/>
              <a:cs typeface="Times New Roman" panose="02020603050405020304" pitchFamily="18"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069" y="2298270"/>
            <a:ext cx="4390451" cy="424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709" y="2298270"/>
            <a:ext cx="4861811" cy="424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709" y="2298270"/>
            <a:ext cx="4861811" cy="424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709" y="2298270"/>
            <a:ext cx="4861811" cy="424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7709" y="2298270"/>
            <a:ext cx="4861811" cy="423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C:\Users\Administrator\Downloads\hộp-bút-giấy-làm-từ-giấy-tái-chế-e1555917131297.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07708" y="2298270"/>
            <a:ext cx="4861811" cy="4234609"/>
          </a:xfrm>
          <a:prstGeom prst="rect">
            <a:avLst/>
          </a:prstGeom>
          <a:noFill/>
          <a:ln>
            <a:noFill/>
          </a:ln>
        </p:spPr>
      </p:pic>
    </p:spTree>
    <p:extLst>
      <p:ext uri="{BB962C8B-B14F-4D97-AF65-F5344CB8AC3E}">
        <p14:creationId xmlns:p14="http://schemas.microsoft.com/office/powerpoint/2010/main" val="39623959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par>
                          <p:cTn id="18" fill="hold">
                            <p:stCondLst>
                              <p:cond delay="500"/>
                            </p:stCondLst>
                            <p:childTnLst>
                              <p:par>
                                <p:cTn id="19" presetID="16" presetClass="entr" presetSubtype="21" fill="hold" nodeType="afterEffect">
                                  <p:stCondLst>
                                    <p:cond delay="200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par>
                          <p:cTn id="22" fill="hold">
                            <p:stCondLst>
                              <p:cond delay="3000"/>
                            </p:stCondLst>
                            <p:childTnLst>
                              <p:par>
                                <p:cTn id="23" presetID="16" presetClass="entr" presetSubtype="21" fill="hold" nodeType="afterEffect">
                                  <p:stCondLst>
                                    <p:cond delay="200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par>
                          <p:cTn id="26" fill="hold">
                            <p:stCondLst>
                              <p:cond delay="5500"/>
                            </p:stCondLst>
                            <p:childTnLst>
                              <p:par>
                                <p:cTn id="27" presetID="6" presetClass="entr" presetSubtype="16" fill="hold" nodeType="afterEffect">
                                  <p:stCondLst>
                                    <p:cond delay="200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par>
                          <p:cTn id="30" fill="hold">
                            <p:stCondLst>
                              <p:cond delay="9500"/>
                            </p:stCondLst>
                            <p:childTnLst>
                              <p:par>
                                <p:cTn id="31" presetID="8" presetClass="entr" presetSubtype="16" fill="hold" nodeType="after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diamond(in)">
                                      <p:cBhvr>
                                        <p:cTn id="33" dur="2000"/>
                                        <p:tgtEl>
                                          <p:spTgt spid="16"/>
                                        </p:tgtEl>
                                      </p:cBhvr>
                                    </p:animEffect>
                                  </p:childTnLst>
                                </p:cTn>
                              </p:par>
                            </p:childTnLst>
                          </p:cTn>
                        </p:par>
                        <p:par>
                          <p:cTn id="34" fill="hold">
                            <p:stCondLst>
                              <p:cond delay="13500"/>
                            </p:stCondLst>
                            <p:childTnLst>
                              <p:par>
                                <p:cTn id="35" presetID="9" presetClass="entr" presetSubtype="0" fill="hold" nodeType="afterEffect">
                                  <p:stCondLst>
                                    <p:cond delay="200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9905" y="755015"/>
            <a:ext cx="6092190" cy="5347970"/>
          </a:xfrm>
          <a:prstGeom prst="rect">
            <a:avLst/>
          </a:prstGeom>
          <a:noFill/>
          <a:ln>
            <a:noFill/>
          </a:ln>
        </p:spPr>
        <p:txBody>
          <a:bodyPr spcFirstLastPara="1" wrap="square" lIns="91425" tIns="91425" rIns="91425" bIns="91425" anchor="ctr" anchorCtr="0">
            <a:noAutofit/>
          </a:bodyPr>
          <a:lstStyle/>
          <a:p>
            <a:pPr indent="306070" algn="just">
              <a:spcAft>
                <a:spcPts val="0"/>
              </a:spcAft>
            </a:pPr>
            <a:r>
              <a:rPr lang="vi-VN" sz="1300">
                <a:effectLst/>
                <a:latin typeface="Times New Roman"/>
                <a:ea typeface="Times New Roman"/>
              </a:rPr>
              <a:t> </a:t>
            </a:r>
            <a:endParaRPr lang="en-US" sz="1300">
              <a:effectLst/>
              <a:latin typeface="Times New Roman"/>
              <a:ea typeface="Times New Roman"/>
            </a:endParaRPr>
          </a:p>
        </p:txBody>
      </p:sp>
      <p:sp>
        <p:nvSpPr>
          <p:cNvPr id="5" name="Rectangle 4"/>
          <p:cNvSpPr/>
          <p:nvPr/>
        </p:nvSpPr>
        <p:spPr>
          <a:xfrm>
            <a:off x="3202305" y="907415"/>
            <a:ext cx="6092190" cy="5347970"/>
          </a:xfrm>
          <a:prstGeom prst="rect">
            <a:avLst/>
          </a:prstGeom>
          <a:noFill/>
          <a:ln>
            <a:noFill/>
          </a:ln>
        </p:spPr>
        <p:txBody>
          <a:bodyPr spcFirstLastPara="1" wrap="square" lIns="91425" tIns="91425" rIns="91425" bIns="91425" anchor="ctr" anchorCtr="0">
            <a:noAutofit/>
          </a:bodyPr>
          <a:lstStyle/>
          <a:p>
            <a:pPr indent="306070" algn="just">
              <a:spcAft>
                <a:spcPts val="0"/>
              </a:spcAft>
            </a:pPr>
            <a:r>
              <a:rPr lang="vi-VN" sz="1300">
                <a:effectLst/>
                <a:latin typeface="Times New Roman"/>
                <a:ea typeface="Times New Roman"/>
              </a:rPr>
              <a:t> </a:t>
            </a:r>
            <a:endParaRPr lang="en-US" sz="1300">
              <a:effectLst/>
              <a:latin typeface="Times New Roman"/>
              <a:ea typeface="Times New Roman"/>
            </a:endParaRPr>
          </a:p>
        </p:txBody>
      </p:sp>
      <p:sp>
        <p:nvSpPr>
          <p:cNvPr id="6" name="Rectangle 5"/>
          <p:cNvSpPr/>
          <p:nvPr/>
        </p:nvSpPr>
        <p:spPr>
          <a:xfrm>
            <a:off x="3759439" y="763020"/>
            <a:ext cx="6092190" cy="5347970"/>
          </a:xfrm>
          <a:prstGeom prst="rect">
            <a:avLst/>
          </a:prstGeom>
          <a:noFill/>
          <a:ln>
            <a:noFill/>
          </a:ln>
        </p:spPr>
        <p:txBody>
          <a:bodyPr spcFirstLastPara="1" wrap="square" lIns="91425" tIns="91425" rIns="91425" bIns="91425" anchor="ctr" anchorCtr="0">
            <a:noAutofit/>
          </a:bodyPr>
          <a:lstStyle/>
          <a:p>
            <a:pPr indent="306070" algn="just">
              <a:spcAft>
                <a:spcPts val="0"/>
              </a:spcAft>
            </a:pPr>
            <a:r>
              <a:rPr lang="vi-VN" sz="1300">
                <a:effectLst/>
                <a:latin typeface="Times New Roman"/>
                <a:ea typeface="Times New Roman"/>
              </a:rPr>
              <a:t> </a:t>
            </a:r>
            <a:endParaRPr lang="en-US" sz="1300">
              <a:effectLst/>
              <a:latin typeface="Times New Roman"/>
              <a:ea typeface="Times New Roman"/>
            </a:endParaRPr>
          </a:p>
        </p:txBody>
      </p:sp>
      <p:grpSp>
        <p:nvGrpSpPr>
          <p:cNvPr id="7" name="Group 6"/>
          <p:cNvGrpSpPr/>
          <p:nvPr/>
        </p:nvGrpSpPr>
        <p:grpSpPr>
          <a:xfrm>
            <a:off x="389744" y="646794"/>
            <a:ext cx="11152682" cy="6211205"/>
            <a:chOff x="145658" y="755"/>
            <a:chExt cx="5801139" cy="4628728"/>
          </a:xfrm>
        </p:grpSpPr>
        <p:sp>
          <p:nvSpPr>
            <p:cNvPr id="8" name="Freeform: Shape 491"/>
            <p:cNvSpPr/>
            <p:nvPr/>
          </p:nvSpPr>
          <p:spPr>
            <a:xfrm>
              <a:off x="3469053" y="330312"/>
              <a:ext cx="701913" cy="456020"/>
            </a:xfrm>
            <a:custGeom>
              <a:avLst/>
              <a:gdLst/>
              <a:ahLst/>
              <a:cxnLst/>
              <a:rect l="l" t="t" r="r" b="b"/>
              <a:pathLst>
                <a:path w="120000" h="120000" extrusionOk="0">
                  <a:moveTo>
                    <a:pt x="0" y="0"/>
                  </a:moveTo>
                  <a:lnTo>
                    <a:pt x="0" y="120028"/>
                  </a:lnTo>
                  <a:lnTo>
                    <a:pt x="120028" y="12002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endParaRPr lang="en-US" sz="2000"/>
            </a:p>
          </p:txBody>
        </p:sp>
        <p:sp>
          <p:nvSpPr>
            <p:cNvPr id="9" name="Freeform: Shape 492"/>
            <p:cNvSpPr/>
            <p:nvPr/>
          </p:nvSpPr>
          <p:spPr>
            <a:xfrm>
              <a:off x="1869961" y="1103940"/>
              <a:ext cx="2511804" cy="429656"/>
            </a:xfrm>
            <a:custGeom>
              <a:avLst/>
              <a:gdLst/>
              <a:ahLst/>
              <a:cxnLst/>
              <a:rect l="l" t="t" r="r" b="b"/>
              <a:pathLst>
                <a:path w="120000" h="120000" extrusionOk="0">
                  <a:moveTo>
                    <a:pt x="0" y="0"/>
                  </a:moveTo>
                  <a:lnTo>
                    <a:pt x="0" y="120027"/>
                  </a:lnTo>
                  <a:lnTo>
                    <a:pt x="120027" y="120027"/>
                  </a:lnTo>
                </a:path>
              </a:pathLst>
            </a:custGeom>
            <a:no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endParaRPr lang="en-US" sz="2000"/>
            </a:p>
          </p:txBody>
        </p:sp>
        <p:sp>
          <p:nvSpPr>
            <p:cNvPr id="10" name="Freeform: Shape 493"/>
            <p:cNvSpPr/>
            <p:nvPr/>
          </p:nvSpPr>
          <p:spPr>
            <a:xfrm>
              <a:off x="3087527" y="1821670"/>
              <a:ext cx="496448" cy="2643035"/>
            </a:xfrm>
            <a:custGeom>
              <a:avLst/>
              <a:gdLst/>
              <a:ahLst/>
              <a:cxnLst/>
              <a:rect l="l" t="t" r="r" b="b"/>
              <a:pathLst>
                <a:path w="120000" h="120000" extrusionOk="0">
                  <a:moveTo>
                    <a:pt x="0" y="0"/>
                  </a:moveTo>
                  <a:lnTo>
                    <a:pt x="0" y="120027"/>
                  </a:lnTo>
                  <a:lnTo>
                    <a:pt x="120027" y="120027"/>
                  </a:lnTo>
                </a:path>
              </a:pathLst>
            </a:custGeom>
            <a:no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endParaRPr lang="en-US" sz="2000"/>
            </a:p>
          </p:txBody>
        </p:sp>
        <p:sp>
          <p:nvSpPr>
            <p:cNvPr id="11" name="Freeform: Shape 494"/>
            <p:cNvSpPr/>
            <p:nvPr/>
          </p:nvSpPr>
          <p:spPr>
            <a:xfrm>
              <a:off x="3087527" y="1821670"/>
              <a:ext cx="496448" cy="2175067"/>
            </a:xfrm>
            <a:custGeom>
              <a:avLst/>
              <a:gdLst/>
              <a:ahLst/>
              <a:cxnLst/>
              <a:rect l="l" t="t" r="r" b="b"/>
              <a:pathLst>
                <a:path w="120000" h="120000" extrusionOk="0">
                  <a:moveTo>
                    <a:pt x="0" y="0"/>
                  </a:moveTo>
                  <a:lnTo>
                    <a:pt x="0" y="120027"/>
                  </a:lnTo>
                  <a:lnTo>
                    <a:pt x="120027" y="120027"/>
                  </a:lnTo>
                </a:path>
              </a:pathLst>
            </a:custGeom>
            <a:no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endParaRPr lang="en-US" sz="2000"/>
            </a:p>
          </p:txBody>
        </p:sp>
        <p:sp>
          <p:nvSpPr>
            <p:cNvPr id="12" name="Freeform: Shape 495"/>
            <p:cNvSpPr/>
            <p:nvPr/>
          </p:nvSpPr>
          <p:spPr>
            <a:xfrm>
              <a:off x="3087527" y="1821670"/>
              <a:ext cx="496448" cy="1707098"/>
            </a:xfrm>
            <a:custGeom>
              <a:avLst/>
              <a:gdLst/>
              <a:ahLst/>
              <a:cxnLst/>
              <a:rect l="l" t="t" r="r" b="b"/>
              <a:pathLst>
                <a:path w="120000" h="120000" extrusionOk="0">
                  <a:moveTo>
                    <a:pt x="0" y="0"/>
                  </a:moveTo>
                  <a:lnTo>
                    <a:pt x="0" y="120027"/>
                  </a:lnTo>
                  <a:lnTo>
                    <a:pt x="120027" y="120027"/>
                  </a:lnTo>
                </a:path>
              </a:pathLst>
            </a:custGeom>
            <a:no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endParaRPr lang="en-US" sz="2000"/>
            </a:p>
          </p:txBody>
        </p:sp>
        <p:sp>
          <p:nvSpPr>
            <p:cNvPr id="13" name="Freeform: Shape 496"/>
            <p:cNvSpPr/>
            <p:nvPr/>
          </p:nvSpPr>
          <p:spPr>
            <a:xfrm>
              <a:off x="3087527" y="1821670"/>
              <a:ext cx="496448" cy="1239129"/>
            </a:xfrm>
            <a:custGeom>
              <a:avLst/>
              <a:gdLst/>
              <a:ahLst/>
              <a:cxnLst/>
              <a:rect l="l" t="t" r="r" b="b"/>
              <a:pathLst>
                <a:path w="120000" h="120000" extrusionOk="0">
                  <a:moveTo>
                    <a:pt x="0" y="0"/>
                  </a:moveTo>
                  <a:lnTo>
                    <a:pt x="0" y="120027"/>
                  </a:lnTo>
                  <a:lnTo>
                    <a:pt x="120027" y="120027"/>
                  </a:lnTo>
                </a:path>
              </a:pathLst>
            </a:custGeom>
            <a:no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endParaRPr lang="en-US" sz="2000"/>
            </a:p>
          </p:txBody>
        </p:sp>
        <p:sp>
          <p:nvSpPr>
            <p:cNvPr id="14" name="Freeform: Shape 497"/>
            <p:cNvSpPr/>
            <p:nvPr/>
          </p:nvSpPr>
          <p:spPr>
            <a:xfrm>
              <a:off x="3087527" y="1821670"/>
              <a:ext cx="496448" cy="771160"/>
            </a:xfrm>
            <a:custGeom>
              <a:avLst/>
              <a:gdLst/>
              <a:ahLst/>
              <a:cxnLst/>
              <a:rect l="l" t="t" r="r" b="b"/>
              <a:pathLst>
                <a:path w="120000" h="120000" extrusionOk="0">
                  <a:moveTo>
                    <a:pt x="0" y="0"/>
                  </a:moveTo>
                  <a:lnTo>
                    <a:pt x="0" y="120027"/>
                  </a:lnTo>
                  <a:lnTo>
                    <a:pt x="120027" y="120027"/>
                  </a:lnTo>
                </a:path>
              </a:pathLst>
            </a:custGeom>
            <a:no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endParaRPr lang="en-US" sz="2000"/>
            </a:p>
          </p:txBody>
        </p:sp>
        <p:sp>
          <p:nvSpPr>
            <p:cNvPr id="15" name="Freeform: Shape 498"/>
            <p:cNvSpPr/>
            <p:nvPr/>
          </p:nvSpPr>
          <p:spPr>
            <a:xfrm>
              <a:off x="3087527" y="1821670"/>
              <a:ext cx="496448" cy="303191"/>
            </a:xfrm>
            <a:custGeom>
              <a:avLst/>
              <a:gdLst/>
              <a:ahLst/>
              <a:cxnLst/>
              <a:rect l="l" t="t" r="r" b="b"/>
              <a:pathLst>
                <a:path w="120000" h="120000" extrusionOk="0">
                  <a:moveTo>
                    <a:pt x="0" y="0"/>
                  </a:moveTo>
                  <a:lnTo>
                    <a:pt x="0" y="120027"/>
                  </a:lnTo>
                  <a:lnTo>
                    <a:pt x="120027" y="120027"/>
                  </a:lnTo>
                </a:path>
              </a:pathLst>
            </a:custGeom>
            <a:no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endParaRPr lang="en-US" sz="2000"/>
            </a:p>
          </p:txBody>
        </p:sp>
        <p:sp>
          <p:nvSpPr>
            <p:cNvPr id="16" name="Freeform: Shape 499"/>
            <p:cNvSpPr/>
            <p:nvPr/>
          </p:nvSpPr>
          <p:spPr>
            <a:xfrm>
              <a:off x="1869961" y="1103940"/>
              <a:ext cx="451023" cy="428071"/>
            </a:xfrm>
            <a:custGeom>
              <a:avLst/>
              <a:gdLst/>
              <a:ahLst/>
              <a:cxnLst/>
              <a:rect l="l" t="t" r="r" b="b"/>
              <a:pathLst>
                <a:path w="120000" h="120000" extrusionOk="0">
                  <a:moveTo>
                    <a:pt x="0" y="0"/>
                  </a:moveTo>
                  <a:lnTo>
                    <a:pt x="0" y="120027"/>
                  </a:lnTo>
                  <a:lnTo>
                    <a:pt x="120027" y="120027"/>
                  </a:lnTo>
                </a:path>
              </a:pathLst>
            </a:custGeom>
            <a:no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endParaRPr lang="en-US" sz="2000"/>
            </a:p>
          </p:txBody>
        </p:sp>
        <p:sp>
          <p:nvSpPr>
            <p:cNvPr id="17" name="Freeform: Shape 500"/>
            <p:cNvSpPr/>
            <p:nvPr/>
          </p:nvSpPr>
          <p:spPr>
            <a:xfrm>
              <a:off x="687840" y="1821670"/>
              <a:ext cx="162654" cy="1707098"/>
            </a:xfrm>
            <a:custGeom>
              <a:avLst/>
              <a:gdLst/>
              <a:ahLst/>
              <a:cxnLst/>
              <a:rect l="l" t="t" r="r" b="b"/>
              <a:pathLst>
                <a:path w="120000" h="120000" extrusionOk="0">
                  <a:moveTo>
                    <a:pt x="0" y="0"/>
                  </a:moveTo>
                  <a:lnTo>
                    <a:pt x="0" y="120027"/>
                  </a:lnTo>
                  <a:lnTo>
                    <a:pt x="120027" y="120027"/>
                  </a:lnTo>
                </a:path>
              </a:pathLst>
            </a:custGeom>
            <a:no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endParaRPr lang="en-US" sz="2000"/>
            </a:p>
          </p:txBody>
        </p:sp>
        <p:sp>
          <p:nvSpPr>
            <p:cNvPr id="18" name="Freeform: Shape 501"/>
            <p:cNvSpPr/>
            <p:nvPr/>
          </p:nvSpPr>
          <p:spPr>
            <a:xfrm>
              <a:off x="687840" y="1821670"/>
              <a:ext cx="162654" cy="1239129"/>
            </a:xfrm>
            <a:custGeom>
              <a:avLst/>
              <a:gdLst/>
              <a:ahLst/>
              <a:cxnLst/>
              <a:rect l="l" t="t" r="r" b="b"/>
              <a:pathLst>
                <a:path w="120000" h="120000" extrusionOk="0">
                  <a:moveTo>
                    <a:pt x="0" y="0"/>
                  </a:moveTo>
                  <a:lnTo>
                    <a:pt x="0" y="120027"/>
                  </a:lnTo>
                  <a:lnTo>
                    <a:pt x="120027" y="120027"/>
                  </a:lnTo>
                </a:path>
              </a:pathLst>
            </a:custGeom>
            <a:no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endParaRPr lang="en-US" sz="2000"/>
            </a:p>
          </p:txBody>
        </p:sp>
        <p:sp>
          <p:nvSpPr>
            <p:cNvPr id="19" name="Freeform: Shape 502"/>
            <p:cNvSpPr/>
            <p:nvPr/>
          </p:nvSpPr>
          <p:spPr>
            <a:xfrm>
              <a:off x="687840" y="1821670"/>
              <a:ext cx="162654" cy="771160"/>
            </a:xfrm>
            <a:custGeom>
              <a:avLst/>
              <a:gdLst/>
              <a:ahLst/>
              <a:cxnLst/>
              <a:rect l="l" t="t" r="r" b="b"/>
              <a:pathLst>
                <a:path w="120000" h="120000" extrusionOk="0">
                  <a:moveTo>
                    <a:pt x="0" y="0"/>
                  </a:moveTo>
                  <a:lnTo>
                    <a:pt x="0" y="120027"/>
                  </a:lnTo>
                  <a:lnTo>
                    <a:pt x="120027" y="120027"/>
                  </a:lnTo>
                </a:path>
              </a:pathLst>
            </a:custGeom>
            <a:no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endParaRPr lang="en-US" sz="2000"/>
            </a:p>
          </p:txBody>
        </p:sp>
        <p:sp>
          <p:nvSpPr>
            <p:cNvPr id="20" name="Freeform: Shape 503"/>
            <p:cNvSpPr/>
            <p:nvPr/>
          </p:nvSpPr>
          <p:spPr>
            <a:xfrm>
              <a:off x="687840" y="1821670"/>
              <a:ext cx="162654" cy="303191"/>
            </a:xfrm>
            <a:custGeom>
              <a:avLst/>
              <a:gdLst/>
              <a:ahLst/>
              <a:cxnLst/>
              <a:rect l="l" t="t" r="r" b="b"/>
              <a:pathLst>
                <a:path w="120000" h="120000" extrusionOk="0">
                  <a:moveTo>
                    <a:pt x="0" y="0"/>
                  </a:moveTo>
                  <a:lnTo>
                    <a:pt x="0" y="120027"/>
                  </a:lnTo>
                  <a:lnTo>
                    <a:pt x="120027" y="120027"/>
                  </a:lnTo>
                </a:path>
              </a:pathLst>
            </a:custGeom>
            <a:no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endParaRPr lang="en-US" sz="2000"/>
            </a:p>
          </p:txBody>
        </p:sp>
        <p:sp>
          <p:nvSpPr>
            <p:cNvPr id="21" name="Freeform: Shape 504"/>
            <p:cNvSpPr/>
            <p:nvPr/>
          </p:nvSpPr>
          <p:spPr>
            <a:xfrm>
              <a:off x="1230021" y="1103940"/>
              <a:ext cx="639939" cy="428071"/>
            </a:xfrm>
            <a:custGeom>
              <a:avLst/>
              <a:gdLst/>
              <a:ahLst/>
              <a:cxnLst/>
              <a:rect l="l" t="t" r="r" b="b"/>
              <a:pathLst>
                <a:path w="120000" h="120000" extrusionOk="0">
                  <a:moveTo>
                    <a:pt x="120028" y="0"/>
                  </a:moveTo>
                  <a:lnTo>
                    <a:pt x="120028" y="120027"/>
                  </a:lnTo>
                  <a:lnTo>
                    <a:pt x="0" y="120027"/>
                  </a:lnTo>
                </a:path>
              </a:pathLst>
            </a:custGeom>
            <a:no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endParaRPr lang="en-US" sz="2000"/>
            </a:p>
          </p:txBody>
        </p:sp>
        <p:sp>
          <p:nvSpPr>
            <p:cNvPr id="22" name="Freeform: Shape 505"/>
            <p:cNvSpPr/>
            <p:nvPr/>
          </p:nvSpPr>
          <p:spPr>
            <a:xfrm>
              <a:off x="2688258" y="330312"/>
              <a:ext cx="780795" cy="456020"/>
            </a:xfrm>
            <a:custGeom>
              <a:avLst/>
              <a:gdLst/>
              <a:ahLst/>
              <a:cxnLst/>
              <a:rect l="l" t="t" r="r" b="b"/>
              <a:pathLst>
                <a:path w="120000" h="120000" extrusionOk="0">
                  <a:moveTo>
                    <a:pt x="120028" y="0"/>
                  </a:moveTo>
                  <a:lnTo>
                    <a:pt x="120028" y="120028"/>
                  </a:lnTo>
                  <a:lnTo>
                    <a:pt x="0" y="12002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endParaRPr lang="en-US" sz="2000"/>
            </a:p>
          </p:txBody>
        </p:sp>
        <p:sp>
          <p:nvSpPr>
            <p:cNvPr id="23" name="Rectangle 22"/>
            <p:cNvSpPr/>
            <p:nvPr/>
          </p:nvSpPr>
          <p:spPr>
            <a:xfrm>
              <a:off x="2703571" y="756"/>
              <a:ext cx="1530963" cy="329555"/>
            </a:xfrm>
            <a:prstGeom prst="rect">
              <a:avLst/>
            </a:prstGeom>
            <a:noFill/>
            <a:ln w="1270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indent="306070" algn="just">
                <a:spcAft>
                  <a:spcPts val="0"/>
                </a:spcAft>
              </a:pPr>
              <a:r>
                <a:rPr lang="vi-VN" sz="2000">
                  <a:effectLst/>
                  <a:latin typeface="Times New Roman"/>
                  <a:ea typeface="Times New Roman"/>
                </a:rPr>
                <a:t> </a:t>
              </a:r>
              <a:endParaRPr lang="en-US" sz="2000">
                <a:effectLst/>
                <a:latin typeface="Times New Roman"/>
                <a:ea typeface="Times New Roman"/>
              </a:endParaRPr>
            </a:p>
          </p:txBody>
        </p:sp>
        <p:sp>
          <p:nvSpPr>
            <p:cNvPr id="24" name="Rectangle 23"/>
            <p:cNvSpPr/>
            <p:nvPr/>
          </p:nvSpPr>
          <p:spPr>
            <a:xfrm>
              <a:off x="2703453" y="755"/>
              <a:ext cx="1530963" cy="395850"/>
            </a:xfrm>
            <a:prstGeom prst="rect">
              <a:avLst/>
            </a:prstGeom>
            <a:noFill/>
            <a:ln>
              <a:noFill/>
            </a:ln>
          </p:spPr>
          <p:txBody>
            <a:bodyPr spcFirstLastPara="1" wrap="square" lIns="8250" tIns="8250" rIns="8250" bIns="8250" anchor="ctr" anchorCtr="0">
              <a:noAutofit/>
            </a:bodyPr>
            <a:lstStyle/>
            <a:p>
              <a:pPr indent="306070" algn="ctr">
                <a:lnSpc>
                  <a:spcPct val="89000"/>
                </a:lnSpc>
                <a:spcAft>
                  <a:spcPts val="0"/>
                </a:spcAft>
              </a:pPr>
              <a:r>
                <a:rPr lang="vi-VN" sz="2000">
                  <a:effectLst/>
                  <a:latin typeface="Times New Roman"/>
                  <a:ea typeface="Times New Roman"/>
                </a:rPr>
                <a:t>Chất thải rắn sinh hoạt</a:t>
              </a:r>
              <a:endParaRPr lang="en-US" sz="2000">
                <a:effectLst/>
                <a:latin typeface="Times New Roman"/>
                <a:ea typeface="Times New Roman"/>
              </a:endParaRPr>
            </a:p>
          </p:txBody>
        </p:sp>
        <p:sp>
          <p:nvSpPr>
            <p:cNvPr id="25" name="Rectangle 24"/>
            <p:cNvSpPr/>
            <p:nvPr/>
          </p:nvSpPr>
          <p:spPr>
            <a:xfrm>
              <a:off x="1051665" y="468725"/>
              <a:ext cx="1636592" cy="635215"/>
            </a:xfrm>
            <a:prstGeom prst="rect">
              <a:avLst/>
            </a:prstGeom>
            <a:solidFill>
              <a:srgbClr val="BBD6EE"/>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306070" algn="just">
                <a:spcAft>
                  <a:spcPts val="0"/>
                </a:spcAft>
              </a:pPr>
              <a:r>
                <a:rPr lang="vi-VN" sz="2000">
                  <a:effectLst/>
                  <a:latin typeface="Times New Roman"/>
                  <a:ea typeface="Times New Roman"/>
                </a:rPr>
                <a:t> </a:t>
              </a:r>
              <a:endParaRPr lang="en-US" sz="2000">
                <a:effectLst/>
                <a:latin typeface="Times New Roman"/>
                <a:ea typeface="Times New Roman"/>
              </a:endParaRPr>
            </a:p>
          </p:txBody>
        </p:sp>
        <p:sp>
          <p:nvSpPr>
            <p:cNvPr id="26" name="Rectangle 25"/>
            <p:cNvSpPr/>
            <p:nvPr/>
          </p:nvSpPr>
          <p:spPr>
            <a:xfrm>
              <a:off x="1051665" y="468725"/>
              <a:ext cx="1636592" cy="635215"/>
            </a:xfrm>
            <a:prstGeom prst="rect">
              <a:avLst/>
            </a:prstGeom>
            <a:noFill/>
            <a:ln>
              <a:noFill/>
            </a:ln>
          </p:spPr>
          <p:txBody>
            <a:bodyPr spcFirstLastPara="1" wrap="square" lIns="8250" tIns="8250" rIns="8250" bIns="8250" anchor="ctr" anchorCtr="0">
              <a:noAutofit/>
            </a:bodyPr>
            <a:lstStyle/>
            <a:p>
              <a:pPr indent="306070" algn="ctr">
                <a:lnSpc>
                  <a:spcPct val="89000"/>
                </a:lnSpc>
                <a:spcAft>
                  <a:spcPts val="0"/>
                </a:spcAft>
              </a:pPr>
              <a:r>
                <a:rPr lang="vi-VN" sz="2000">
                  <a:effectLst/>
                  <a:latin typeface="Times New Roman"/>
                  <a:ea typeface="Times New Roman"/>
                </a:rPr>
                <a:t>Chất thải rắn sinh hoạt thông thường</a:t>
              </a:r>
              <a:endParaRPr lang="en-US" sz="2000">
                <a:effectLst/>
                <a:latin typeface="Times New Roman"/>
                <a:ea typeface="Times New Roman"/>
              </a:endParaRPr>
            </a:p>
          </p:txBody>
        </p:sp>
        <p:sp>
          <p:nvSpPr>
            <p:cNvPr id="27" name="Rectangle 26"/>
            <p:cNvSpPr/>
            <p:nvPr/>
          </p:nvSpPr>
          <p:spPr>
            <a:xfrm>
              <a:off x="145658" y="1242354"/>
              <a:ext cx="1084363" cy="579315"/>
            </a:xfrm>
            <a:prstGeom prst="rect">
              <a:avLst/>
            </a:prstGeom>
            <a:solidFill>
              <a:srgbClr val="C4E0B2"/>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306070" algn="just">
                <a:spcAft>
                  <a:spcPts val="0"/>
                </a:spcAft>
              </a:pPr>
              <a:r>
                <a:rPr lang="vi-VN" sz="2000">
                  <a:effectLst/>
                  <a:latin typeface="Times New Roman"/>
                  <a:ea typeface="Times New Roman"/>
                </a:rPr>
                <a:t> </a:t>
              </a:r>
              <a:endParaRPr lang="en-US" sz="2000">
                <a:effectLst/>
                <a:latin typeface="Times New Roman"/>
                <a:ea typeface="Times New Roman"/>
              </a:endParaRPr>
            </a:p>
          </p:txBody>
        </p:sp>
        <p:sp>
          <p:nvSpPr>
            <p:cNvPr id="28" name="Rectangle 27"/>
            <p:cNvSpPr/>
            <p:nvPr/>
          </p:nvSpPr>
          <p:spPr>
            <a:xfrm>
              <a:off x="145658" y="1242354"/>
              <a:ext cx="1084363" cy="579315"/>
            </a:xfrm>
            <a:prstGeom prst="rect">
              <a:avLst/>
            </a:prstGeom>
            <a:noFill/>
            <a:ln>
              <a:noFill/>
            </a:ln>
          </p:spPr>
          <p:txBody>
            <a:bodyPr spcFirstLastPara="1" wrap="square" lIns="8250" tIns="8250" rIns="8250" bIns="8250" anchor="ctr" anchorCtr="0">
              <a:noAutofit/>
            </a:bodyPr>
            <a:lstStyle/>
            <a:p>
              <a:pPr indent="306070" algn="ctr">
                <a:lnSpc>
                  <a:spcPct val="89000"/>
                </a:lnSpc>
                <a:spcAft>
                  <a:spcPts val="0"/>
                </a:spcAft>
              </a:pPr>
              <a:r>
                <a:rPr lang="vi-VN" sz="2000">
                  <a:effectLst/>
                  <a:latin typeface="Times New Roman"/>
                  <a:ea typeface="Times New Roman"/>
                </a:rPr>
                <a:t>Chất thải hữu cơ dễ phân hủy</a:t>
              </a:r>
              <a:endParaRPr lang="en-US" sz="2000">
                <a:effectLst/>
                <a:latin typeface="Times New Roman"/>
                <a:ea typeface="Times New Roman"/>
              </a:endParaRPr>
            </a:p>
          </p:txBody>
        </p:sp>
        <p:sp>
          <p:nvSpPr>
            <p:cNvPr id="29" name="Rectangle 28"/>
            <p:cNvSpPr/>
            <p:nvPr/>
          </p:nvSpPr>
          <p:spPr>
            <a:xfrm>
              <a:off x="850494" y="1960083"/>
              <a:ext cx="950260" cy="329555"/>
            </a:xfrm>
            <a:prstGeom prst="rect">
              <a:avLst/>
            </a:prstGeom>
            <a:solidFill>
              <a:srgbClr val="C4E0B2"/>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306070" algn="just">
                <a:spcAft>
                  <a:spcPts val="0"/>
                </a:spcAft>
              </a:pPr>
              <a:r>
                <a:rPr lang="vi-VN" sz="2000">
                  <a:effectLst/>
                  <a:latin typeface="Times New Roman"/>
                  <a:ea typeface="Times New Roman"/>
                </a:rPr>
                <a:t> </a:t>
              </a:r>
              <a:endParaRPr lang="en-US" sz="2000">
                <a:effectLst/>
                <a:latin typeface="Times New Roman"/>
                <a:ea typeface="Times New Roman"/>
              </a:endParaRPr>
            </a:p>
          </p:txBody>
        </p:sp>
        <p:sp>
          <p:nvSpPr>
            <p:cNvPr id="30" name="Rectangle 29"/>
            <p:cNvSpPr/>
            <p:nvPr/>
          </p:nvSpPr>
          <p:spPr>
            <a:xfrm>
              <a:off x="850309" y="1960082"/>
              <a:ext cx="950260" cy="385177"/>
            </a:xfrm>
            <a:prstGeom prst="rect">
              <a:avLst/>
            </a:prstGeom>
            <a:noFill/>
            <a:ln>
              <a:noFill/>
            </a:ln>
          </p:spPr>
          <p:txBody>
            <a:bodyPr spcFirstLastPara="1" wrap="square" lIns="8250" tIns="8250" rIns="8250" bIns="8250" anchor="ctr" anchorCtr="0">
              <a:noAutofit/>
            </a:bodyPr>
            <a:lstStyle/>
            <a:p>
              <a:pPr indent="306070" algn="ctr">
                <a:lnSpc>
                  <a:spcPct val="89000"/>
                </a:lnSpc>
                <a:spcAft>
                  <a:spcPts val="0"/>
                </a:spcAft>
              </a:pPr>
              <a:r>
                <a:rPr lang="vi-VN" sz="2000">
                  <a:effectLst/>
                  <a:latin typeface="Times New Roman"/>
                  <a:ea typeface="Times New Roman"/>
                </a:rPr>
                <a:t>Vỏ rau củ quả</a:t>
              </a:r>
              <a:endParaRPr lang="en-US" sz="2000">
                <a:effectLst/>
                <a:latin typeface="Times New Roman"/>
                <a:ea typeface="Times New Roman"/>
              </a:endParaRPr>
            </a:p>
          </p:txBody>
        </p:sp>
        <p:sp>
          <p:nvSpPr>
            <p:cNvPr id="31" name="Rectangle 30"/>
            <p:cNvSpPr/>
            <p:nvPr/>
          </p:nvSpPr>
          <p:spPr>
            <a:xfrm>
              <a:off x="850494" y="2428052"/>
              <a:ext cx="950260" cy="329555"/>
            </a:xfrm>
            <a:prstGeom prst="rect">
              <a:avLst/>
            </a:prstGeom>
            <a:solidFill>
              <a:srgbClr val="C4E0B2"/>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306070" algn="just">
                <a:spcAft>
                  <a:spcPts val="0"/>
                </a:spcAft>
              </a:pPr>
              <a:r>
                <a:rPr lang="vi-VN" sz="2000">
                  <a:effectLst/>
                  <a:latin typeface="Times New Roman"/>
                  <a:ea typeface="Times New Roman"/>
                </a:rPr>
                <a:t> </a:t>
              </a:r>
              <a:endParaRPr lang="en-US" sz="2000">
                <a:effectLst/>
                <a:latin typeface="Times New Roman"/>
                <a:ea typeface="Times New Roman"/>
              </a:endParaRPr>
            </a:p>
          </p:txBody>
        </p:sp>
        <p:sp>
          <p:nvSpPr>
            <p:cNvPr id="32" name="Rectangle 31"/>
            <p:cNvSpPr/>
            <p:nvPr/>
          </p:nvSpPr>
          <p:spPr>
            <a:xfrm>
              <a:off x="850494" y="2428052"/>
              <a:ext cx="950260" cy="329555"/>
            </a:xfrm>
            <a:prstGeom prst="rect">
              <a:avLst/>
            </a:prstGeom>
            <a:noFill/>
            <a:ln>
              <a:noFill/>
            </a:ln>
          </p:spPr>
          <p:txBody>
            <a:bodyPr spcFirstLastPara="1" wrap="square" lIns="8250" tIns="8250" rIns="8250" bIns="8250" anchor="ctr" anchorCtr="0">
              <a:noAutofit/>
            </a:bodyPr>
            <a:lstStyle/>
            <a:p>
              <a:pPr indent="306070" algn="ctr">
                <a:lnSpc>
                  <a:spcPct val="89000"/>
                </a:lnSpc>
                <a:spcAft>
                  <a:spcPts val="0"/>
                </a:spcAft>
              </a:pPr>
              <a:r>
                <a:rPr lang="vi-VN" sz="2000">
                  <a:effectLst/>
                  <a:latin typeface="Times New Roman"/>
                  <a:ea typeface="Times New Roman"/>
                </a:rPr>
                <a:t>Thức ăn thừa</a:t>
              </a:r>
              <a:endParaRPr lang="en-US" sz="2000">
                <a:effectLst/>
                <a:latin typeface="Times New Roman"/>
                <a:ea typeface="Times New Roman"/>
              </a:endParaRPr>
            </a:p>
          </p:txBody>
        </p:sp>
        <p:sp>
          <p:nvSpPr>
            <p:cNvPr id="33" name="Rectangle 32"/>
            <p:cNvSpPr/>
            <p:nvPr/>
          </p:nvSpPr>
          <p:spPr>
            <a:xfrm>
              <a:off x="850494" y="2896021"/>
              <a:ext cx="950260" cy="329555"/>
            </a:xfrm>
            <a:prstGeom prst="rect">
              <a:avLst/>
            </a:prstGeom>
            <a:solidFill>
              <a:srgbClr val="C4E0B2"/>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306070" algn="just">
                <a:spcAft>
                  <a:spcPts val="0"/>
                </a:spcAft>
              </a:pPr>
              <a:r>
                <a:rPr lang="vi-VN" sz="2000">
                  <a:effectLst/>
                  <a:latin typeface="Times New Roman"/>
                  <a:ea typeface="Times New Roman"/>
                </a:rPr>
                <a:t> </a:t>
              </a:r>
              <a:endParaRPr lang="en-US" sz="2000">
                <a:effectLst/>
                <a:latin typeface="Times New Roman"/>
                <a:ea typeface="Times New Roman"/>
              </a:endParaRPr>
            </a:p>
          </p:txBody>
        </p:sp>
        <p:sp>
          <p:nvSpPr>
            <p:cNvPr id="34" name="Rectangle 33"/>
            <p:cNvSpPr/>
            <p:nvPr/>
          </p:nvSpPr>
          <p:spPr>
            <a:xfrm>
              <a:off x="850494" y="2896021"/>
              <a:ext cx="950260" cy="329555"/>
            </a:xfrm>
            <a:prstGeom prst="rect">
              <a:avLst/>
            </a:prstGeom>
            <a:noFill/>
            <a:ln>
              <a:noFill/>
            </a:ln>
          </p:spPr>
          <p:txBody>
            <a:bodyPr spcFirstLastPara="1" wrap="square" lIns="8250" tIns="8250" rIns="8250" bIns="8250" anchor="ctr" anchorCtr="0">
              <a:noAutofit/>
            </a:bodyPr>
            <a:lstStyle/>
            <a:p>
              <a:pPr indent="306070" algn="ctr">
                <a:lnSpc>
                  <a:spcPct val="89000"/>
                </a:lnSpc>
                <a:spcAft>
                  <a:spcPts val="0"/>
                </a:spcAft>
              </a:pPr>
              <a:r>
                <a:rPr lang="vi-VN" sz="2000">
                  <a:effectLst/>
                  <a:latin typeface="Times New Roman"/>
                  <a:ea typeface="Times New Roman"/>
                </a:rPr>
                <a:t>Lá cây</a:t>
              </a:r>
              <a:endParaRPr lang="en-US" sz="2000">
                <a:effectLst/>
                <a:latin typeface="Times New Roman"/>
                <a:ea typeface="Times New Roman"/>
              </a:endParaRPr>
            </a:p>
          </p:txBody>
        </p:sp>
        <p:sp>
          <p:nvSpPr>
            <p:cNvPr id="35" name="Rectangle 34"/>
            <p:cNvSpPr/>
            <p:nvPr/>
          </p:nvSpPr>
          <p:spPr>
            <a:xfrm>
              <a:off x="850494" y="3363990"/>
              <a:ext cx="950260" cy="329555"/>
            </a:xfrm>
            <a:prstGeom prst="rect">
              <a:avLst/>
            </a:prstGeom>
            <a:solidFill>
              <a:srgbClr val="C4E0B2"/>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306070" algn="just">
                <a:spcAft>
                  <a:spcPts val="0"/>
                </a:spcAft>
              </a:pPr>
              <a:r>
                <a:rPr lang="vi-VN" sz="2000">
                  <a:effectLst/>
                  <a:latin typeface="Times New Roman"/>
                  <a:ea typeface="Times New Roman"/>
                </a:rPr>
                <a:t> </a:t>
              </a:r>
              <a:endParaRPr lang="en-US" sz="2000">
                <a:effectLst/>
                <a:latin typeface="Times New Roman"/>
                <a:ea typeface="Times New Roman"/>
              </a:endParaRPr>
            </a:p>
          </p:txBody>
        </p:sp>
        <p:sp>
          <p:nvSpPr>
            <p:cNvPr id="36" name="Rectangle 35"/>
            <p:cNvSpPr/>
            <p:nvPr/>
          </p:nvSpPr>
          <p:spPr>
            <a:xfrm>
              <a:off x="850494" y="3363990"/>
              <a:ext cx="950260" cy="329555"/>
            </a:xfrm>
            <a:prstGeom prst="rect">
              <a:avLst/>
            </a:prstGeom>
            <a:noFill/>
            <a:ln>
              <a:noFill/>
            </a:ln>
          </p:spPr>
          <p:txBody>
            <a:bodyPr spcFirstLastPara="1" wrap="square" lIns="8250" tIns="8250" rIns="8250" bIns="8250" anchor="ctr" anchorCtr="0">
              <a:noAutofit/>
            </a:bodyPr>
            <a:lstStyle/>
            <a:p>
              <a:pPr indent="306070" algn="ctr">
                <a:lnSpc>
                  <a:spcPct val="89000"/>
                </a:lnSpc>
                <a:spcAft>
                  <a:spcPts val="0"/>
                </a:spcAft>
              </a:pPr>
              <a:r>
                <a:rPr lang="vi-VN" sz="2000">
                  <a:effectLst/>
                  <a:latin typeface="Times New Roman"/>
                  <a:ea typeface="Times New Roman"/>
                </a:rPr>
                <a:t>Xác động vật</a:t>
              </a:r>
              <a:endParaRPr lang="en-US" sz="2000">
                <a:effectLst/>
                <a:latin typeface="Times New Roman"/>
                <a:ea typeface="Times New Roman"/>
              </a:endParaRPr>
            </a:p>
          </p:txBody>
        </p:sp>
        <p:sp>
          <p:nvSpPr>
            <p:cNvPr id="37" name="Rectangle 36"/>
            <p:cNvSpPr/>
            <p:nvPr/>
          </p:nvSpPr>
          <p:spPr>
            <a:xfrm>
              <a:off x="2320984" y="1242354"/>
              <a:ext cx="1533086" cy="579315"/>
            </a:xfrm>
            <a:prstGeom prst="rect">
              <a:avLst/>
            </a:prstGeom>
            <a:solidFill>
              <a:srgbClr val="5B9B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306070" algn="just">
                <a:spcAft>
                  <a:spcPts val="0"/>
                </a:spcAft>
              </a:pPr>
              <a:r>
                <a:rPr lang="vi-VN" sz="2000">
                  <a:effectLst/>
                  <a:latin typeface="Times New Roman"/>
                  <a:ea typeface="Times New Roman"/>
                </a:rPr>
                <a:t> </a:t>
              </a:r>
              <a:endParaRPr lang="en-US" sz="2000">
                <a:effectLst/>
                <a:latin typeface="Times New Roman"/>
                <a:ea typeface="Times New Roman"/>
              </a:endParaRPr>
            </a:p>
          </p:txBody>
        </p:sp>
        <p:sp>
          <p:nvSpPr>
            <p:cNvPr id="38" name="Rectangle 37"/>
            <p:cNvSpPr/>
            <p:nvPr/>
          </p:nvSpPr>
          <p:spPr>
            <a:xfrm>
              <a:off x="2320984" y="1242354"/>
              <a:ext cx="1533086" cy="579315"/>
            </a:xfrm>
            <a:prstGeom prst="rect">
              <a:avLst/>
            </a:prstGeom>
            <a:noFill/>
            <a:ln>
              <a:noFill/>
            </a:ln>
          </p:spPr>
          <p:txBody>
            <a:bodyPr spcFirstLastPara="1" wrap="square" lIns="8250" tIns="8250" rIns="8250" bIns="8250" anchor="ctr" anchorCtr="0">
              <a:noAutofit/>
            </a:bodyPr>
            <a:lstStyle/>
            <a:p>
              <a:pPr indent="306070" algn="ctr">
                <a:lnSpc>
                  <a:spcPct val="89000"/>
                </a:lnSpc>
                <a:spcAft>
                  <a:spcPts val="0"/>
                </a:spcAft>
              </a:pPr>
              <a:r>
                <a:rPr lang="vi-VN" sz="2000">
                  <a:effectLst/>
                  <a:latin typeface="Times New Roman"/>
                  <a:ea typeface="Times New Roman"/>
                </a:rPr>
                <a:t>Chất thải có khả năng tái sử dụng - tái chế</a:t>
              </a:r>
              <a:endParaRPr lang="en-US" sz="2000">
                <a:effectLst/>
                <a:latin typeface="Times New Roman"/>
                <a:ea typeface="Times New Roman"/>
              </a:endParaRPr>
            </a:p>
          </p:txBody>
        </p:sp>
        <p:sp>
          <p:nvSpPr>
            <p:cNvPr id="39" name="Rectangle 38"/>
            <p:cNvSpPr/>
            <p:nvPr/>
          </p:nvSpPr>
          <p:spPr>
            <a:xfrm>
              <a:off x="3583976" y="1960083"/>
              <a:ext cx="1096879" cy="329555"/>
            </a:xfrm>
            <a:prstGeom prst="rect">
              <a:avLst/>
            </a:prstGeom>
            <a:solidFill>
              <a:srgbClr val="5B9B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306070" algn="just">
                <a:spcAft>
                  <a:spcPts val="0"/>
                </a:spcAft>
              </a:pPr>
              <a:r>
                <a:rPr lang="vi-VN" sz="2000">
                  <a:effectLst/>
                  <a:latin typeface="Times New Roman"/>
                  <a:ea typeface="Times New Roman"/>
                </a:rPr>
                <a:t> </a:t>
              </a:r>
              <a:endParaRPr lang="en-US" sz="2000">
                <a:effectLst/>
                <a:latin typeface="Times New Roman"/>
                <a:ea typeface="Times New Roman"/>
              </a:endParaRPr>
            </a:p>
          </p:txBody>
        </p:sp>
        <p:sp>
          <p:nvSpPr>
            <p:cNvPr id="40" name="Rectangle 39"/>
            <p:cNvSpPr/>
            <p:nvPr/>
          </p:nvSpPr>
          <p:spPr>
            <a:xfrm>
              <a:off x="3583976" y="1960083"/>
              <a:ext cx="1096879" cy="329555"/>
            </a:xfrm>
            <a:prstGeom prst="rect">
              <a:avLst/>
            </a:prstGeom>
            <a:noFill/>
            <a:ln>
              <a:noFill/>
            </a:ln>
          </p:spPr>
          <p:txBody>
            <a:bodyPr spcFirstLastPara="1" wrap="square" lIns="8250" tIns="8250" rIns="8250" bIns="8250" anchor="ctr" anchorCtr="0">
              <a:noAutofit/>
            </a:bodyPr>
            <a:lstStyle/>
            <a:p>
              <a:pPr indent="306070" algn="ctr">
                <a:lnSpc>
                  <a:spcPct val="89000"/>
                </a:lnSpc>
                <a:spcAft>
                  <a:spcPts val="0"/>
                </a:spcAft>
              </a:pPr>
              <a:r>
                <a:rPr lang="vi-VN" sz="2000">
                  <a:effectLst/>
                  <a:latin typeface="Times New Roman"/>
                  <a:ea typeface="Times New Roman"/>
                </a:rPr>
                <a:t>Giấy</a:t>
              </a:r>
              <a:endParaRPr lang="en-US" sz="2000">
                <a:effectLst/>
                <a:latin typeface="Times New Roman"/>
                <a:ea typeface="Times New Roman"/>
              </a:endParaRPr>
            </a:p>
          </p:txBody>
        </p:sp>
        <p:sp>
          <p:nvSpPr>
            <p:cNvPr id="41" name="Rectangle 40"/>
            <p:cNvSpPr/>
            <p:nvPr/>
          </p:nvSpPr>
          <p:spPr>
            <a:xfrm>
              <a:off x="3583976" y="2428052"/>
              <a:ext cx="1096879" cy="329555"/>
            </a:xfrm>
            <a:prstGeom prst="rect">
              <a:avLst/>
            </a:prstGeom>
            <a:solidFill>
              <a:srgbClr val="5B9B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306070" algn="just">
                <a:spcAft>
                  <a:spcPts val="0"/>
                </a:spcAft>
              </a:pPr>
              <a:r>
                <a:rPr lang="vi-VN" sz="2000">
                  <a:effectLst/>
                  <a:latin typeface="Times New Roman"/>
                  <a:ea typeface="Times New Roman"/>
                </a:rPr>
                <a:t> </a:t>
              </a:r>
              <a:endParaRPr lang="en-US" sz="2000">
                <a:effectLst/>
                <a:latin typeface="Times New Roman"/>
                <a:ea typeface="Times New Roman"/>
              </a:endParaRPr>
            </a:p>
          </p:txBody>
        </p:sp>
        <p:sp>
          <p:nvSpPr>
            <p:cNvPr id="42" name="Rectangle 41"/>
            <p:cNvSpPr/>
            <p:nvPr/>
          </p:nvSpPr>
          <p:spPr>
            <a:xfrm>
              <a:off x="3583976" y="2428052"/>
              <a:ext cx="1096879" cy="329555"/>
            </a:xfrm>
            <a:prstGeom prst="rect">
              <a:avLst/>
            </a:prstGeom>
            <a:noFill/>
            <a:ln>
              <a:noFill/>
            </a:ln>
          </p:spPr>
          <p:txBody>
            <a:bodyPr spcFirstLastPara="1" wrap="square" lIns="8250" tIns="8250" rIns="8250" bIns="8250" anchor="ctr" anchorCtr="0">
              <a:noAutofit/>
            </a:bodyPr>
            <a:lstStyle/>
            <a:p>
              <a:pPr indent="306070" algn="ctr">
                <a:lnSpc>
                  <a:spcPct val="89000"/>
                </a:lnSpc>
                <a:spcAft>
                  <a:spcPts val="0"/>
                </a:spcAft>
              </a:pPr>
              <a:r>
                <a:rPr lang="vi-VN" sz="2000">
                  <a:effectLst/>
                  <a:latin typeface="Times New Roman"/>
                  <a:ea typeface="Times New Roman"/>
                </a:rPr>
                <a:t>Túi ni-lông</a:t>
              </a:r>
              <a:endParaRPr lang="en-US" sz="2000">
                <a:effectLst/>
                <a:latin typeface="Times New Roman"/>
                <a:ea typeface="Times New Roman"/>
              </a:endParaRPr>
            </a:p>
          </p:txBody>
        </p:sp>
        <p:sp>
          <p:nvSpPr>
            <p:cNvPr id="43" name="Rectangle 42"/>
            <p:cNvSpPr/>
            <p:nvPr/>
          </p:nvSpPr>
          <p:spPr>
            <a:xfrm>
              <a:off x="3583976" y="2896021"/>
              <a:ext cx="1096879" cy="329555"/>
            </a:xfrm>
            <a:prstGeom prst="rect">
              <a:avLst/>
            </a:prstGeom>
            <a:solidFill>
              <a:srgbClr val="5B9B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306070" algn="just">
                <a:spcAft>
                  <a:spcPts val="0"/>
                </a:spcAft>
              </a:pPr>
              <a:r>
                <a:rPr lang="vi-VN" sz="2000">
                  <a:effectLst/>
                  <a:latin typeface="Times New Roman"/>
                  <a:ea typeface="Times New Roman"/>
                </a:rPr>
                <a:t> </a:t>
              </a:r>
              <a:endParaRPr lang="en-US" sz="2000">
                <a:effectLst/>
                <a:latin typeface="Times New Roman"/>
                <a:ea typeface="Times New Roman"/>
              </a:endParaRPr>
            </a:p>
          </p:txBody>
        </p:sp>
        <p:sp>
          <p:nvSpPr>
            <p:cNvPr id="44" name="Rectangle 43"/>
            <p:cNvSpPr/>
            <p:nvPr/>
          </p:nvSpPr>
          <p:spPr>
            <a:xfrm>
              <a:off x="3583976" y="2896021"/>
              <a:ext cx="1096879" cy="329555"/>
            </a:xfrm>
            <a:prstGeom prst="rect">
              <a:avLst/>
            </a:prstGeom>
            <a:noFill/>
            <a:ln>
              <a:noFill/>
            </a:ln>
          </p:spPr>
          <p:txBody>
            <a:bodyPr spcFirstLastPara="1" wrap="square" lIns="8250" tIns="8250" rIns="8250" bIns="8250" anchor="ctr" anchorCtr="0">
              <a:noAutofit/>
            </a:bodyPr>
            <a:lstStyle/>
            <a:p>
              <a:pPr indent="306070" algn="ctr">
                <a:lnSpc>
                  <a:spcPct val="89000"/>
                </a:lnSpc>
                <a:spcAft>
                  <a:spcPts val="0"/>
                </a:spcAft>
              </a:pPr>
              <a:r>
                <a:rPr lang="vi-VN" sz="2000">
                  <a:effectLst/>
                  <a:latin typeface="Times New Roman"/>
                  <a:ea typeface="Times New Roman"/>
                </a:rPr>
                <a:t>Vỏ chai nhựa</a:t>
              </a:r>
              <a:endParaRPr lang="en-US" sz="2000">
                <a:effectLst/>
                <a:latin typeface="Times New Roman"/>
                <a:ea typeface="Times New Roman"/>
              </a:endParaRPr>
            </a:p>
          </p:txBody>
        </p:sp>
        <p:sp>
          <p:nvSpPr>
            <p:cNvPr id="45" name="Rectangle 44"/>
            <p:cNvSpPr/>
            <p:nvPr/>
          </p:nvSpPr>
          <p:spPr>
            <a:xfrm>
              <a:off x="3583976" y="3363990"/>
              <a:ext cx="1096879" cy="329555"/>
            </a:xfrm>
            <a:prstGeom prst="rect">
              <a:avLst/>
            </a:prstGeom>
            <a:solidFill>
              <a:srgbClr val="5B9B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306070" algn="just">
                <a:spcAft>
                  <a:spcPts val="0"/>
                </a:spcAft>
              </a:pPr>
              <a:r>
                <a:rPr lang="vi-VN" sz="2000">
                  <a:effectLst/>
                  <a:latin typeface="Times New Roman"/>
                  <a:ea typeface="Times New Roman"/>
                </a:rPr>
                <a:t> </a:t>
              </a:r>
              <a:endParaRPr lang="en-US" sz="2000">
                <a:effectLst/>
                <a:latin typeface="Times New Roman"/>
                <a:ea typeface="Times New Roman"/>
              </a:endParaRPr>
            </a:p>
          </p:txBody>
        </p:sp>
        <p:sp>
          <p:nvSpPr>
            <p:cNvPr id="46" name="Rectangle 45"/>
            <p:cNvSpPr/>
            <p:nvPr/>
          </p:nvSpPr>
          <p:spPr>
            <a:xfrm>
              <a:off x="3583976" y="3363990"/>
              <a:ext cx="1096879" cy="329555"/>
            </a:xfrm>
            <a:prstGeom prst="rect">
              <a:avLst/>
            </a:prstGeom>
            <a:noFill/>
            <a:ln>
              <a:noFill/>
            </a:ln>
          </p:spPr>
          <p:txBody>
            <a:bodyPr spcFirstLastPara="1" wrap="square" lIns="8250" tIns="8250" rIns="8250" bIns="8250" anchor="ctr" anchorCtr="0">
              <a:noAutofit/>
            </a:bodyPr>
            <a:lstStyle/>
            <a:p>
              <a:pPr indent="306070" algn="ctr">
                <a:lnSpc>
                  <a:spcPct val="89000"/>
                </a:lnSpc>
                <a:spcAft>
                  <a:spcPts val="0"/>
                </a:spcAft>
              </a:pPr>
              <a:r>
                <a:rPr lang="vi-VN" sz="2000">
                  <a:effectLst/>
                  <a:latin typeface="Times New Roman"/>
                  <a:ea typeface="Times New Roman"/>
                </a:rPr>
                <a:t>Vỏ lon nhôm</a:t>
              </a:r>
              <a:endParaRPr lang="en-US" sz="2000">
                <a:effectLst/>
                <a:latin typeface="Times New Roman"/>
                <a:ea typeface="Times New Roman"/>
              </a:endParaRPr>
            </a:p>
          </p:txBody>
        </p:sp>
        <p:sp>
          <p:nvSpPr>
            <p:cNvPr id="47" name="Rectangle 46"/>
            <p:cNvSpPr/>
            <p:nvPr/>
          </p:nvSpPr>
          <p:spPr>
            <a:xfrm>
              <a:off x="3583976" y="3831959"/>
              <a:ext cx="1096879" cy="329555"/>
            </a:xfrm>
            <a:prstGeom prst="rect">
              <a:avLst/>
            </a:prstGeom>
            <a:solidFill>
              <a:srgbClr val="5B9B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306070" algn="just">
                <a:spcAft>
                  <a:spcPts val="0"/>
                </a:spcAft>
              </a:pPr>
              <a:r>
                <a:rPr lang="vi-VN" sz="2000">
                  <a:effectLst/>
                  <a:latin typeface="Times New Roman"/>
                  <a:ea typeface="Times New Roman"/>
                </a:rPr>
                <a:t> </a:t>
              </a:r>
              <a:endParaRPr lang="en-US" sz="2000">
                <a:effectLst/>
                <a:latin typeface="Times New Roman"/>
                <a:ea typeface="Times New Roman"/>
              </a:endParaRPr>
            </a:p>
          </p:txBody>
        </p:sp>
        <p:sp>
          <p:nvSpPr>
            <p:cNvPr id="48" name="Rectangle 47"/>
            <p:cNvSpPr/>
            <p:nvPr/>
          </p:nvSpPr>
          <p:spPr>
            <a:xfrm>
              <a:off x="3583976" y="3831959"/>
              <a:ext cx="1096879" cy="329555"/>
            </a:xfrm>
            <a:prstGeom prst="rect">
              <a:avLst/>
            </a:prstGeom>
            <a:noFill/>
            <a:ln>
              <a:noFill/>
            </a:ln>
          </p:spPr>
          <p:txBody>
            <a:bodyPr spcFirstLastPara="1" wrap="square" lIns="8250" tIns="8250" rIns="8250" bIns="8250" anchor="ctr" anchorCtr="0">
              <a:noAutofit/>
            </a:bodyPr>
            <a:lstStyle/>
            <a:p>
              <a:pPr indent="306070" algn="ctr">
                <a:lnSpc>
                  <a:spcPct val="89000"/>
                </a:lnSpc>
                <a:spcAft>
                  <a:spcPts val="0"/>
                </a:spcAft>
              </a:pPr>
              <a:r>
                <a:rPr lang="vi-VN" sz="2000">
                  <a:effectLst/>
                  <a:latin typeface="Times New Roman"/>
                  <a:ea typeface="Times New Roman"/>
                </a:rPr>
                <a:t>Vỏ hộp sữa</a:t>
              </a:r>
              <a:endParaRPr lang="en-US" sz="2000">
                <a:effectLst/>
                <a:latin typeface="Times New Roman"/>
                <a:ea typeface="Times New Roman"/>
              </a:endParaRPr>
            </a:p>
          </p:txBody>
        </p:sp>
        <p:sp>
          <p:nvSpPr>
            <p:cNvPr id="49" name="Rectangle 48"/>
            <p:cNvSpPr/>
            <p:nvPr/>
          </p:nvSpPr>
          <p:spPr>
            <a:xfrm>
              <a:off x="3583976" y="4299928"/>
              <a:ext cx="1096879" cy="329555"/>
            </a:xfrm>
            <a:prstGeom prst="rect">
              <a:avLst/>
            </a:prstGeom>
            <a:solidFill>
              <a:srgbClr val="5B9B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306070" algn="just">
                <a:spcAft>
                  <a:spcPts val="0"/>
                </a:spcAft>
              </a:pPr>
              <a:r>
                <a:rPr lang="vi-VN" sz="2000">
                  <a:effectLst/>
                  <a:latin typeface="Times New Roman"/>
                  <a:ea typeface="Times New Roman"/>
                </a:rPr>
                <a:t> </a:t>
              </a:r>
              <a:endParaRPr lang="en-US" sz="2000">
                <a:effectLst/>
                <a:latin typeface="Times New Roman"/>
                <a:ea typeface="Times New Roman"/>
              </a:endParaRPr>
            </a:p>
          </p:txBody>
        </p:sp>
        <p:sp>
          <p:nvSpPr>
            <p:cNvPr id="50" name="Rectangle 49"/>
            <p:cNvSpPr/>
            <p:nvPr/>
          </p:nvSpPr>
          <p:spPr>
            <a:xfrm>
              <a:off x="3583976" y="4299928"/>
              <a:ext cx="1096879" cy="329555"/>
            </a:xfrm>
            <a:prstGeom prst="rect">
              <a:avLst/>
            </a:prstGeom>
            <a:noFill/>
            <a:ln>
              <a:noFill/>
            </a:ln>
          </p:spPr>
          <p:txBody>
            <a:bodyPr spcFirstLastPara="1" wrap="square" lIns="8250" tIns="8250" rIns="8250" bIns="8250" anchor="ctr" anchorCtr="0">
              <a:noAutofit/>
            </a:bodyPr>
            <a:lstStyle/>
            <a:p>
              <a:pPr indent="306070" algn="ctr">
                <a:lnSpc>
                  <a:spcPct val="89000"/>
                </a:lnSpc>
                <a:spcAft>
                  <a:spcPts val="0"/>
                </a:spcAft>
              </a:pPr>
              <a:r>
                <a:rPr lang="vi-VN" sz="2000">
                  <a:effectLst/>
                  <a:latin typeface="Times New Roman"/>
                  <a:ea typeface="Times New Roman"/>
                </a:rPr>
                <a:t>Chai thủy tinh</a:t>
              </a:r>
              <a:endParaRPr lang="en-US" sz="2000">
                <a:effectLst/>
                <a:latin typeface="Times New Roman"/>
                <a:ea typeface="Times New Roman"/>
              </a:endParaRPr>
            </a:p>
          </p:txBody>
        </p:sp>
        <p:sp>
          <p:nvSpPr>
            <p:cNvPr id="51" name="Rectangle 50"/>
            <p:cNvSpPr/>
            <p:nvPr/>
          </p:nvSpPr>
          <p:spPr>
            <a:xfrm>
              <a:off x="4381766" y="1243939"/>
              <a:ext cx="1300933" cy="579315"/>
            </a:xfrm>
            <a:prstGeom prst="rect">
              <a:avLst/>
            </a:prstGeom>
            <a:solidFill>
              <a:srgbClr val="D5DBE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306070" algn="just">
                <a:spcAft>
                  <a:spcPts val="0"/>
                </a:spcAft>
              </a:pPr>
              <a:r>
                <a:rPr lang="vi-VN" sz="2000">
                  <a:effectLst/>
                  <a:latin typeface="Times New Roman"/>
                  <a:ea typeface="Times New Roman"/>
                </a:rPr>
                <a:t> </a:t>
              </a:r>
              <a:endParaRPr lang="en-US" sz="2000">
                <a:effectLst/>
                <a:latin typeface="Times New Roman"/>
                <a:ea typeface="Times New Roman"/>
              </a:endParaRPr>
            </a:p>
          </p:txBody>
        </p:sp>
        <p:sp>
          <p:nvSpPr>
            <p:cNvPr id="52" name="Rectangle 51"/>
            <p:cNvSpPr/>
            <p:nvPr/>
          </p:nvSpPr>
          <p:spPr>
            <a:xfrm>
              <a:off x="4381766" y="1243939"/>
              <a:ext cx="1300933" cy="579315"/>
            </a:xfrm>
            <a:prstGeom prst="rect">
              <a:avLst/>
            </a:prstGeom>
            <a:noFill/>
            <a:ln>
              <a:noFill/>
            </a:ln>
          </p:spPr>
          <p:txBody>
            <a:bodyPr spcFirstLastPara="1" wrap="square" lIns="8250" tIns="8250" rIns="8250" bIns="8250" anchor="ctr" anchorCtr="0">
              <a:noAutofit/>
            </a:bodyPr>
            <a:lstStyle/>
            <a:p>
              <a:pPr indent="306070" algn="ctr">
                <a:lnSpc>
                  <a:spcPct val="89000"/>
                </a:lnSpc>
                <a:spcAft>
                  <a:spcPts val="0"/>
                </a:spcAft>
              </a:pPr>
              <a:r>
                <a:rPr lang="vi-VN" sz="2000">
                  <a:effectLst/>
                  <a:latin typeface="Times New Roman"/>
                  <a:ea typeface="Times New Roman"/>
                </a:rPr>
                <a:t>Chất thải còn lại</a:t>
              </a:r>
              <a:endParaRPr lang="en-US" sz="2000">
                <a:effectLst/>
                <a:latin typeface="Times New Roman"/>
                <a:ea typeface="Times New Roman"/>
              </a:endParaRPr>
            </a:p>
          </p:txBody>
        </p:sp>
        <p:sp>
          <p:nvSpPr>
            <p:cNvPr id="53" name="Rectangle 52"/>
            <p:cNvSpPr/>
            <p:nvPr/>
          </p:nvSpPr>
          <p:spPr>
            <a:xfrm>
              <a:off x="4170967" y="468725"/>
              <a:ext cx="1775830" cy="635215"/>
            </a:xfrm>
            <a:prstGeom prst="rect">
              <a:avLst/>
            </a:prstGeom>
            <a:solidFill>
              <a:srgbClr val="FBE4D4"/>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306070" algn="just">
                <a:spcAft>
                  <a:spcPts val="0"/>
                </a:spcAft>
              </a:pPr>
              <a:r>
                <a:rPr lang="vi-VN" sz="2000">
                  <a:effectLst/>
                  <a:latin typeface="Times New Roman"/>
                  <a:ea typeface="Times New Roman"/>
                </a:rPr>
                <a:t> </a:t>
              </a:r>
              <a:endParaRPr lang="en-US" sz="2000">
                <a:effectLst/>
                <a:latin typeface="Times New Roman"/>
                <a:ea typeface="Times New Roman"/>
              </a:endParaRPr>
            </a:p>
          </p:txBody>
        </p:sp>
        <p:sp>
          <p:nvSpPr>
            <p:cNvPr id="54" name="Rectangle 53"/>
            <p:cNvSpPr/>
            <p:nvPr/>
          </p:nvSpPr>
          <p:spPr>
            <a:xfrm>
              <a:off x="4170967" y="468725"/>
              <a:ext cx="1775830" cy="635215"/>
            </a:xfrm>
            <a:prstGeom prst="rect">
              <a:avLst/>
            </a:prstGeom>
            <a:noFill/>
            <a:ln>
              <a:noFill/>
            </a:ln>
          </p:spPr>
          <p:txBody>
            <a:bodyPr spcFirstLastPara="1" wrap="square" lIns="8250" tIns="8250" rIns="8250" bIns="8250" anchor="ctr" anchorCtr="0">
              <a:noAutofit/>
            </a:bodyPr>
            <a:lstStyle/>
            <a:p>
              <a:pPr indent="306070" algn="ctr">
                <a:lnSpc>
                  <a:spcPct val="89000"/>
                </a:lnSpc>
                <a:spcAft>
                  <a:spcPts val="0"/>
                </a:spcAft>
              </a:pPr>
              <a:r>
                <a:rPr lang="vi-VN" sz="2000">
                  <a:effectLst/>
                  <a:latin typeface="Times New Roman"/>
                  <a:ea typeface="Times New Roman"/>
                </a:rPr>
                <a:t>Chất thải rắn sinh hoạt nguy hại</a:t>
              </a:r>
              <a:endParaRPr lang="en-US" sz="2000">
                <a:effectLst/>
                <a:latin typeface="Times New Roman"/>
                <a:ea typeface="Times New Roman"/>
              </a:endParaRPr>
            </a:p>
          </p:txBody>
        </p:sp>
      </p:grpSp>
    </p:spTree>
    <p:extLst>
      <p:ext uri="{BB962C8B-B14F-4D97-AF65-F5344CB8AC3E}">
        <p14:creationId xmlns:p14="http://schemas.microsoft.com/office/powerpoint/2010/main" val="3340238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9594" y="708890"/>
            <a:ext cx="10338216" cy="1224951"/>
          </a:xfrm>
          <a:prstGeom prst="rect">
            <a:avLst/>
          </a:prstGeom>
        </p:spPr>
        <p:txBody>
          <a:bodyPr wrap="square">
            <a:spAutoFit/>
          </a:bodyPr>
          <a:lstStyle/>
          <a:p>
            <a:pPr algn="just">
              <a:lnSpc>
                <a:spcPct val="115000"/>
              </a:lnSpc>
              <a:spcBef>
                <a:spcPts val="600"/>
              </a:spcBef>
              <a:spcAft>
                <a:spcPts val="0"/>
              </a:spcAft>
            </a:pPr>
            <a:r>
              <a:rPr lang="vi-VN" sz="3200" dirty="0">
                <a:solidFill>
                  <a:srgbClr val="000000"/>
                </a:solidFill>
                <a:latin typeface="Times New Roman"/>
                <a:ea typeface="Calibri"/>
              </a:rPr>
              <a:t>Câu 1. Tại sao nói nguyên liệu không phải là nguồn tài nguyên vô hạn?</a:t>
            </a:r>
          </a:p>
        </p:txBody>
      </p:sp>
      <p:sp>
        <p:nvSpPr>
          <p:cNvPr id="5" name="Rectangle 4"/>
          <p:cNvSpPr/>
          <p:nvPr/>
        </p:nvSpPr>
        <p:spPr>
          <a:xfrm>
            <a:off x="3996978" y="138698"/>
            <a:ext cx="244599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LUYỆN TẬP</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619594" y="1839488"/>
            <a:ext cx="11087724" cy="1569660"/>
          </a:xfrm>
          <a:prstGeom prst="rect">
            <a:avLst/>
          </a:prstGeom>
        </p:spPr>
        <p:txBody>
          <a:bodyPr wrap="square">
            <a:spAutoFit/>
          </a:bodyPr>
          <a:lstStyle/>
          <a:p>
            <a:r>
              <a:rPr lang="vi-VN" sz="3200" dirty="0">
                <a:solidFill>
                  <a:srgbClr val="C00000"/>
                </a:solidFill>
                <a:latin typeface="Times New Roman" panose="02020603050405020304" pitchFamily="18" charset="0"/>
                <a:cs typeface="Times New Roman" panose="02020603050405020304" pitchFamily="18" charset="0"/>
              </a:rPr>
              <a:t>Do nguyên liệu là vật liệu tự nhiên, đa số chúng không thể tái tạo được (nếu tái tạo được thì cũng mất nhiều thời gian) nên không thể nói nguyên liệu là nguồn tài nguyên vô hạn.</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19593" y="3440247"/>
            <a:ext cx="11087725" cy="1224951"/>
          </a:xfrm>
          <a:prstGeom prst="rect">
            <a:avLst/>
          </a:prstGeom>
        </p:spPr>
        <p:txBody>
          <a:bodyPr wrap="square">
            <a:spAutoFit/>
          </a:bodyPr>
          <a:lstStyle/>
          <a:p>
            <a:pPr algn="just">
              <a:lnSpc>
                <a:spcPct val="115000"/>
              </a:lnSpc>
              <a:spcBef>
                <a:spcPts val="600"/>
              </a:spcBef>
              <a:spcAft>
                <a:spcPts val="0"/>
              </a:spcAft>
            </a:pPr>
            <a:r>
              <a:rPr lang="vi-VN" sz="3200" dirty="0">
                <a:solidFill>
                  <a:srgbClr val="000000"/>
                </a:solidFill>
                <a:latin typeface="Times New Roman"/>
                <a:ea typeface="Calibri"/>
              </a:rPr>
              <a:t>Câu 2. Tại sao nhà máy xi măng thường xây dựng ở những địa phương có núi đá vôi?</a:t>
            </a:r>
          </a:p>
        </p:txBody>
      </p:sp>
      <p:sp>
        <p:nvSpPr>
          <p:cNvPr id="8" name="Rectangle 7"/>
          <p:cNvSpPr/>
          <p:nvPr/>
        </p:nvSpPr>
        <p:spPr>
          <a:xfrm>
            <a:off x="619592" y="4822528"/>
            <a:ext cx="11462479" cy="1569660"/>
          </a:xfrm>
          <a:prstGeom prst="rect">
            <a:avLst/>
          </a:prstGeom>
        </p:spPr>
        <p:txBody>
          <a:bodyPr wrap="square">
            <a:spAutoFit/>
          </a:bodyPr>
          <a:lstStyle/>
          <a:p>
            <a:r>
              <a:rPr lang="vi-VN" sz="3200" dirty="0">
                <a:solidFill>
                  <a:srgbClr val="C00000"/>
                </a:solidFill>
                <a:latin typeface="+mj-lt"/>
              </a:rPr>
              <a:t>Do đá vôi là nguyên liệu chính để sản xuất xi măng, để giảm chi phí vận chuyển cũng như giảm thiểu sự tác động đến môi trường thì các nhà máy xi măng thường được xây dựng ở địa phương có núi đá vôi.</a:t>
            </a:r>
            <a:endParaRPr lang="en-US" sz="3200" dirty="0">
              <a:solidFill>
                <a:srgbClr val="C00000"/>
              </a:solidFill>
              <a:latin typeface="+mj-lt"/>
            </a:endParaRPr>
          </a:p>
        </p:txBody>
      </p:sp>
    </p:spTree>
    <p:extLst>
      <p:ext uri="{BB962C8B-B14F-4D97-AF65-F5344CB8AC3E}">
        <p14:creationId xmlns:p14="http://schemas.microsoft.com/office/powerpoint/2010/main" val="56380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7743" y="138698"/>
            <a:ext cx="244599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LUYỆN TẬP</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623392" y="1052736"/>
            <a:ext cx="10945216" cy="3431709"/>
          </a:xfrm>
          <a:prstGeom prst="rect">
            <a:avLst/>
          </a:prstGeom>
          <a:noFill/>
        </p:spPr>
        <p:txBody>
          <a:bodyPr wrap="square" rtlCol="0">
            <a:spAutoFit/>
          </a:bodyPr>
          <a:lstStyle/>
          <a:p>
            <a:pPr algn="just">
              <a:lnSpc>
                <a:spcPct val="115000"/>
              </a:lnSpc>
              <a:spcBef>
                <a:spcPts val="600"/>
              </a:spcBef>
              <a:spcAft>
                <a:spcPts val="0"/>
              </a:spcAft>
            </a:pPr>
            <a:r>
              <a:rPr lang="en-US" sz="3000" dirty="0">
                <a:solidFill>
                  <a:srgbClr val="000000"/>
                </a:solidFill>
                <a:latin typeface="Times New Roman"/>
                <a:ea typeface="Times New Roman"/>
              </a:rPr>
              <a:t>Câu </a:t>
            </a:r>
            <a:r>
              <a:rPr lang="en-US" sz="3000" dirty="0" smtClean="0">
                <a:solidFill>
                  <a:srgbClr val="000000"/>
                </a:solidFill>
                <a:latin typeface="Times New Roman"/>
                <a:ea typeface="Times New Roman"/>
              </a:rPr>
              <a:t>3. </a:t>
            </a:r>
            <a:r>
              <a:rPr lang="en-US" sz="3000" dirty="0">
                <a:solidFill>
                  <a:srgbClr val="000000"/>
                </a:solidFill>
                <a:latin typeface="Times New Roman"/>
                <a:ea typeface="Times New Roman"/>
              </a:rPr>
              <a:t>Cho </a:t>
            </a:r>
            <a:r>
              <a:rPr lang="en-US" sz="3000" dirty="0" err="1">
                <a:solidFill>
                  <a:srgbClr val="000000"/>
                </a:solidFill>
                <a:latin typeface="Times New Roman"/>
                <a:ea typeface="Times New Roman"/>
              </a:rPr>
              <a:t>các</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từ</a:t>
            </a:r>
            <a:r>
              <a:rPr lang="en-US" sz="3000" dirty="0">
                <a:solidFill>
                  <a:srgbClr val="000000"/>
                </a:solidFill>
                <a:latin typeface="Times New Roman"/>
                <a:ea typeface="Times New Roman"/>
              </a:rPr>
              <a:t>: </a:t>
            </a:r>
            <a:r>
              <a:rPr lang="en-US" sz="3000" i="1" dirty="0" err="1">
                <a:solidFill>
                  <a:srgbClr val="000000"/>
                </a:solidFill>
                <a:latin typeface="Times New Roman"/>
                <a:ea typeface="Times New Roman"/>
              </a:rPr>
              <a:t>vật</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liệu</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nhiên</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liệu</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nguyên</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liệu</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Hãy</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chọn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từ</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phù</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hợp</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với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chỗ</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trống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hoàn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thành</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các</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câu</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sau</a:t>
            </a:r>
            <a:r>
              <a:rPr lang="en-US" sz="3000" dirty="0">
                <a:solidFill>
                  <a:srgbClr val="000000"/>
                </a:solidFill>
                <a:latin typeface="Times New Roman"/>
                <a:ea typeface="Times New Roman"/>
              </a:rPr>
              <a:t>:</a:t>
            </a:r>
            <a:endParaRPr lang="vi-VN" sz="3000" dirty="0">
              <a:solidFill>
                <a:srgbClr val="000000"/>
              </a:solidFill>
              <a:latin typeface="Times New Roman"/>
              <a:ea typeface="Calibri"/>
            </a:endParaRPr>
          </a:p>
          <a:p>
            <a:pPr algn="just">
              <a:lnSpc>
                <a:spcPct val="115000"/>
              </a:lnSpc>
              <a:spcBef>
                <a:spcPts val="600"/>
              </a:spcBef>
              <a:spcAft>
                <a:spcPts val="0"/>
              </a:spcAft>
            </a:pPr>
            <a:r>
              <a:rPr lang="en-US" sz="3000" dirty="0">
                <a:solidFill>
                  <a:srgbClr val="000000"/>
                </a:solidFill>
                <a:latin typeface="Times New Roman"/>
                <a:ea typeface="Times New Roman"/>
              </a:rPr>
              <a:t>a) </a:t>
            </a:r>
            <a:r>
              <a:rPr lang="en-US" sz="3000" dirty="0" err="1">
                <a:solidFill>
                  <a:srgbClr val="000000"/>
                </a:solidFill>
                <a:latin typeface="Times New Roman"/>
                <a:ea typeface="Times New Roman"/>
              </a:rPr>
              <a:t>Nước</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biển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a:solidFill>
                  <a:srgbClr val="000000"/>
                </a:solidFill>
                <a:latin typeface="Times New Roman"/>
                <a:ea typeface="Times New Roman"/>
              </a:rPr>
              <a:t> </a:t>
            </a:r>
            <a:r>
              <a:rPr lang="en-US" sz="3000" dirty="0" smtClean="0">
                <a:solidFill>
                  <a:srgbClr val="000000"/>
                </a:solidFill>
                <a:latin typeface="Times New Roman"/>
                <a:ea typeface="Times New Roman"/>
              </a:rPr>
              <a:t>……………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sản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xuất</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muối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ăn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muối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ăn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smtClean="0">
                <a:solidFill>
                  <a:srgbClr val="000000"/>
                </a:solidFill>
                <a:latin typeface="Times New Roman"/>
                <a:ea typeface="Times New Roman"/>
              </a:rPr>
              <a:t>……………..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sản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xuất</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nước</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muối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sinh</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lí</a:t>
            </a:r>
            <a:r>
              <a:rPr lang="en-US" sz="3000" dirty="0">
                <a:solidFill>
                  <a:srgbClr val="000000"/>
                </a:solidFill>
                <a:latin typeface="Times New Roman"/>
                <a:ea typeface="Times New Roman"/>
              </a:rPr>
              <a:t>.</a:t>
            </a:r>
            <a:endParaRPr lang="vi-VN" sz="3000" dirty="0">
              <a:solidFill>
                <a:srgbClr val="000000"/>
              </a:solidFill>
              <a:latin typeface="Times New Roman"/>
              <a:ea typeface="Calibri"/>
            </a:endParaRPr>
          </a:p>
          <a:p>
            <a:pPr algn="just">
              <a:lnSpc>
                <a:spcPct val="115000"/>
              </a:lnSpc>
              <a:spcBef>
                <a:spcPts val="600"/>
              </a:spcBef>
              <a:spcAft>
                <a:spcPts val="0"/>
              </a:spcAft>
            </a:pPr>
            <a:r>
              <a:rPr lang="en-US" sz="3000" dirty="0">
                <a:solidFill>
                  <a:srgbClr val="000000"/>
                </a:solidFill>
                <a:latin typeface="Times New Roman"/>
                <a:ea typeface="Times New Roman"/>
              </a:rPr>
              <a:t>b) Xi </a:t>
            </a:r>
            <a:r>
              <a:rPr lang="en-US" sz="3000" dirty="0" err="1">
                <a:solidFill>
                  <a:srgbClr val="000000"/>
                </a:solidFill>
                <a:latin typeface="Times New Roman"/>
                <a:ea typeface="Times New Roman"/>
              </a:rPr>
              <a:t>măng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smtClean="0">
                <a:solidFill>
                  <a:srgbClr val="000000"/>
                </a:solidFill>
                <a:latin typeface="Times New Roman"/>
                <a:ea typeface="Times New Roman"/>
              </a:rPr>
              <a:t>………………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làm</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bê</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tông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trong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xây</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dựng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Đá</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vôi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smtClean="0">
                <a:solidFill>
                  <a:srgbClr val="000000"/>
                </a:solidFill>
                <a:latin typeface="Times New Roman"/>
                <a:ea typeface="Times New Roman"/>
              </a:rPr>
              <a:t>……………….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sản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xuất</a:t>
            </a:r>
            <a:r>
              <a:rPr lang="en-US" sz="3000" dirty="0">
                <a:solidFill>
                  <a:srgbClr val="000000"/>
                </a:solidFill>
                <a:latin typeface="Times New Roman"/>
                <a:ea typeface="Times New Roman"/>
              </a:rPr>
              <a:t> xi </a:t>
            </a:r>
            <a:r>
              <a:rPr lang="en-US" sz="3000" dirty="0" err="1">
                <a:solidFill>
                  <a:srgbClr val="000000"/>
                </a:solidFill>
                <a:latin typeface="Times New Roman"/>
                <a:ea typeface="Times New Roman"/>
              </a:rPr>
              <a:t>măng</a:t>
            </a:r>
            <a:r>
              <a:rPr lang="en-US" sz="3000" dirty="0">
                <a:solidFill>
                  <a:srgbClr val="000000"/>
                </a:solidFill>
                <a:latin typeface="Times New Roman"/>
                <a:ea typeface="Times New Roman"/>
              </a:rPr>
              <a:t>.</a:t>
            </a:r>
            <a:endParaRPr lang="vi-VN" sz="3000" dirty="0">
              <a:solidFill>
                <a:srgbClr val="000000"/>
              </a:solidFill>
              <a:effectLst/>
              <a:latin typeface="Times New Roman"/>
              <a:ea typeface="Calibri"/>
            </a:endParaRPr>
          </a:p>
        </p:txBody>
      </p:sp>
      <p:sp>
        <p:nvSpPr>
          <p:cNvPr id="11" name="TextBox 10"/>
          <p:cNvSpPr txBox="1"/>
          <p:nvPr/>
        </p:nvSpPr>
        <p:spPr>
          <a:xfrm>
            <a:off x="3440058" y="2094672"/>
            <a:ext cx="2880320"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n</a:t>
            </a:r>
            <a:r>
              <a:rPr lang="en-US" sz="3000" i="1" dirty="0" err="1" smtClean="0">
                <a:solidFill>
                  <a:srgbClr val="FF0000"/>
                </a:solidFill>
                <a:latin typeface="Times New Roman" pitchFamily="18" charset="0"/>
                <a:cs typeface="Times New Roman" pitchFamily="18" charset="0"/>
              </a:rPr>
              <a:t>guyên</a:t>
            </a:r>
            <a:r>
              <a:rPr lang="en-US" sz="3000" i="1" dirty="0" smtClean="0">
                <a:solidFill>
                  <a:srgbClr val="FF0000"/>
                </a:solidFill>
                <a:latin typeface="Times New Roman" pitchFamily="18" charset="0"/>
                <a:cs typeface="Times New Roman" pitchFamily="18" charset="0"/>
              </a:rPr>
              <a:t> </a:t>
            </a:r>
            <a:r>
              <a:rPr lang="en-US" sz="3000" i="1" dirty="0" err="1" smtClean="0">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
        <p:nvSpPr>
          <p:cNvPr id="12" name="TextBox 11"/>
          <p:cNvSpPr txBox="1"/>
          <p:nvPr/>
        </p:nvSpPr>
        <p:spPr>
          <a:xfrm>
            <a:off x="1862835" y="3748359"/>
            <a:ext cx="2880320"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n</a:t>
            </a:r>
            <a:r>
              <a:rPr lang="en-US" sz="3000" i="1" dirty="0" err="1" smtClean="0">
                <a:solidFill>
                  <a:srgbClr val="FF0000"/>
                </a:solidFill>
                <a:latin typeface="Times New Roman" pitchFamily="18" charset="0"/>
                <a:cs typeface="Times New Roman" pitchFamily="18" charset="0"/>
              </a:rPr>
              <a:t>guyên</a:t>
            </a:r>
            <a:r>
              <a:rPr lang="en-US" sz="3000" i="1" dirty="0" smtClean="0">
                <a:solidFill>
                  <a:srgbClr val="FF0000"/>
                </a:solidFill>
                <a:latin typeface="Times New Roman" pitchFamily="18" charset="0"/>
                <a:cs typeface="Times New Roman" pitchFamily="18" charset="0"/>
              </a:rPr>
              <a:t> </a:t>
            </a:r>
            <a:r>
              <a:rPr lang="en-US" sz="3000" i="1" dirty="0" err="1" smtClean="0">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
        <p:nvSpPr>
          <p:cNvPr id="13" name="TextBox 12"/>
          <p:cNvSpPr txBox="1"/>
          <p:nvPr/>
        </p:nvSpPr>
        <p:spPr>
          <a:xfrm>
            <a:off x="3159081" y="3194361"/>
            <a:ext cx="1872208"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v</a:t>
            </a:r>
            <a:r>
              <a:rPr lang="en-US" sz="3000" i="1" dirty="0" err="1" smtClean="0">
                <a:solidFill>
                  <a:srgbClr val="FF0000"/>
                </a:solidFill>
                <a:latin typeface="Times New Roman" pitchFamily="18" charset="0"/>
                <a:cs typeface="Times New Roman" pitchFamily="18" charset="0"/>
              </a:rPr>
              <a:t>ật</a:t>
            </a:r>
            <a:r>
              <a:rPr lang="en-US" sz="3000" i="1" dirty="0" smtClean="0">
                <a:solidFill>
                  <a:srgbClr val="FF0000"/>
                </a:solidFill>
                <a:latin typeface="Times New Roman" pitchFamily="18" charset="0"/>
                <a:cs typeface="Times New Roman" pitchFamily="18" charset="0"/>
              </a:rPr>
              <a:t> </a:t>
            </a:r>
            <a:r>
              <a:rPr lang="en-US" sz="3000" i="1" dirty="0" err="1" smtClean="0">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
        <p:nvSpPr>
          <p:cNvPr id="14" name="TextBox 13"/>
          <p:cNvSpPr txBox="1"/>
          <p:nvPr/>
        </p:nvSpPr>
        <p:spPr>
          <a:xfrm>
            <a:off x="1322461" y="2633020"/>
            <a:ext cx="1872208"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v</a:t>
            </a:r>
            <a:r>
              <a:rPr lang="en-US" sz="3000" i="1" dirty="0" err="1" smtClean="0">
                <a:solidFill>
                  <a:srgbClr val="FF0000"/>
                </a:solidFill>
                <a:latin typeface="Times New Roman" pitchFamily="18" charset="0"/>
                <a:cs typeface="Times New Roman" pitchFamily="18" charset="0"/>
              </a:rPr>
              <a:t>ật</a:t>
            </a:r>
            <a:r>
              <a:rPr lang="en-US" sz="3000" i="1" dirty="0" smtClean="0">
                <a:solidFill>
                  <a:srgbClr val="FF0000"/>
                </a:solidFill>
                <a:latin typeface="Times New Roman" pitchFamily="18" charset="0"/>
                <a:cs typeface="Times New Roman" pitchFamily="18" charset="0"/>
              </a:rPr>
              <a:t> </a:t>
            </a:r>
            <a:r>
              <a:rPr lang="en-US" sz="3000" i="1" dirty="0" err="1" smtClean="0">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7475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edg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68FB548-52AC-42D2-9224-CF171A4176E5}"/>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4A98154C-38EA-4435-8139-BD85046EBCD4}"/>
              </a:ext>
            </a:extLst>
          </p:cNvPr>
          <p:cNvSpPr txBox="1"/>
          <p:nvPr/>
        </p:nvSpPr>
        <p:spPr>
          <a:xfrm>
            <a:off x="1576918" y="360086"/>
            <a:ext cx="9155740" cy="1869743"/>
          </a:xfrm>
          <a:prstGeom prst="rect">
            <a:avLst/>
          </a:prstGeom>
          <a:noFill/>
        </p:spPr>
        <p:txBody>
          <a:bodyPr wrap="square" rtlCol="0">
            <a:spAutoFit/>
          </a:bodyPr>
          <a:lstStyle/>
          <a:p>
            <a:pPr algn="ct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Chủ</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a:t>
            </a: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đề</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4.2</a:t>
            </a:r>
          </a:p>
          <a:p>
            <a:pPr algn="ctr"/>
            <a:endParaRPr lang="en-GB" sz="105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nguyên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liệu</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lương</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phẩm</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p>
          <a:p>
            <a:pPr algn="ctr"/>
            <a:endParaRPr lang="en-GB" sz="5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Ôn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tập</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chủ</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đề</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4</a:t>
            </a:r>
            <a:endParaRPr lang="en-US" sz="3200" b="1" dirty="0">
              <a:solidFill>
                <a:srgbClr val="C00000"/>
              </a:solidFill>
              <a:effectLst>
                <a:glow rad="101600">
                  <a:schemeClr val="accent2">
                    <a:satMod val="175000"/>
                    <a:alpha val="40000"/>
                  </a:schemeClr>
                </a:glow>
              </a:effectLst>
            </a:endParaRPr>
          </a:p>
        </p:txBody>
      </p:sp>
      <p:sp>
        <p:nvSpPr>
          <p:cNvPr id="10" name="TextBox 9">
            <a:extLst>
              <a:ext uri="{FF2B5EF4-FFF2-40B4-BE49-F238E27FC236}">
                <a16:creationId xmlns:a16="http://schemas.microsoft.com/office/drawing/2014/main" xmlns="" id="{E710A0C9-D99C-4E6A-99C8-B60C68202636}"/>
              </a:ext>
            </a:extLst>
          </p:cNvPr>
          <p:cNvSpPr txBox="1"/>
          <p:nvPr/>
        </p:nvSpPr>
        <p:spPr>
          <a:xfrm>
            <a:off x="378687" y="3076931"/>
            <a:ext cx="5100798" cy="1384995"/>
          </a:xfrm>
          <a:prstGeom prst="rect">
            <a:avLst/>
          </a:prstGeom>
          <a:noFill/>
        </p:spPr>
        <p:txBody>
          <a:bodyPr wrap="square" rtlCol="0">
            <a:spAutoFit/>
          </a:bodyPr>
          <a:lstStyle/>
          <a:p>
            <a:pPr lvl="0" algn="just">
              <a:spcBef>
                <a:spcPts val="600"/>
              </a:spcBef>
              <a:spcAft>
                <a:spcPts val="600"/>
              </a:spcAft>
            </a:pPr>
            <a:r>
              <a:rPr lang="en-GB" sz="2800" b="1" dirty="0" smtClean="0">
                <a:solidFill>
                  <a:srgbClr val="00B050"/>
                </a:solidFill>
                <a:latin typeface="Times New Roman" panose="02020603050405020304" pitchFamily="18" charset="0"/>
                <a:cs typeface="Times New Roman" panose="02020603050405020304" pitchFamily="18" charset="0"/>
              </a:rPr>
              <a:t> </a:t>
            </a:r>
            <a:r>
              <a:rPr lang="en-GB" sz="2800" dirty="0">
                <a:solidFill>
                  <a:srgbClr val="000000"/>
                </a:solidFill>
                <a:latin typeface="Times New Roman" pitchFamily="18" charset="0"/>
                <a:cs typeface="Times New Roman" pitchFamily="18" charset="0"/>
              </a:rPr>
              <a:t>Quan sát hình </a:t>
            </a:r>
            <a:r>
              <a:rPr lang="en-GB" sz="2800" b="1" i="1" dirty="0">
                <a:solidFill>
                  <a:srgbClr val="0000CC"/>
                </a:solidFill>
                <a:latin typeface="Times New Roman" pitchFamily="18" charset="0"/>
                <a:cs typeface="Times New Roman" pitchFamily="18" charset="0"/>
              </a:rPr>
              <a:t>14.1/Trang 68</a:t>
            </a:r>
            <a:r>
              <a:rPr lang="en-GB" sz="2800" b="1" dirty="0">
                <a:solidFill>
                  <a:srgbClr val="000000"/>
                </a:solidFill>
                <a:latin typeface="Times New Roman" pitchFamily="18" charset="0"/>
                <a:cs typeface="Times New Roman" pitchFamily="18" charset="0"/>
              </a:rPr>
              <a:t>,  </a:t>
            </a:r>
            <a:r>
              <a:rPr lang="en-GB" sz="2800" dirty="0">
                <a:solidFill>
                  <a:srgbClr val="000000"/>
                </a:solidFill>
                <a:latin typeface="Times New Roman" pitchFamily="18" charset="0"/>
                <a:cs typeface="Times New Roman" pitchFamily="18" charset="0"/>
              </a:rPr>
              <a:t>em hãy kể tên một số loại lương thực phổ biến ở nước ta.</a:t>
            </a:r>
            <a:endParaRPr lang="en-US" sz="2800"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xmlns="" id="{5234E1E6-29E5-40B4-ACC4-575B1CF98F70}"/>
              </a:ext>
            </a:extLst>
          </p:cNvPr>
          <p:cNvGrpSpPr/>
          <p:nvPr/>
        </p:nvGrpSpPr>
        <p:grpSpPr>
          <a:xfrm>
            <a:off x="5994399" y="2470172"/>
            <a:ext cx="5964668" cy="4083228"/>
            <a:chOff x="6855959" y="2326238"/>
            <a:chExt cx="5103108" cy="4227162"/>
          </a:xfrm>
        </p:grpSpPr>
        <p:pic>
          <p:nvPicPr>
            <p:cNvPr id="8" name="Picture 7">
              <a:extLst>
                <a:ext uri="{FF2B5EF4-FFF2-40B4-BE49-F238E27FC236}">
                  <a16:creationId xmlns:a16="http://schemas.microsoft.com/office/drawing/2014/main" xmlns="" id="{89ABB11A-87CD-42C4-8C92-A5E7AFE91DB6}"/>
                </a:ext>
              </a:extLst>
            </p:cNvPr>
            <p:cNvPicPr>
              <a:picLocks noChangeAspect="1"/>
            </p:cNvPicPr>
            <p:nvPr/>
          </p:nvPicPr>
          <p:blipFill rotWithShape="1">
            <a:blip r:embed="rId2"/>
            <a:srcRect b="53011"/>
            <a:stretch/>
          </p:blipFill>
          <p:spPr>
            <a:xfrm>
              <a:off x="6855959" y="2326238"/>
              <a:ext cx="5100798" cy="1914217"/>
            </a:xfrm>
            <a:prstGeom prst="rect">
              <a:avLst/>
            </a:prstGeom>
          </p:spPr>
        </p:pic>
        <p:pic>
          <p:nvPicPr>
            <p:cNvPr id="11" name="Picture 10">
              <a:extLst>
                <a:ext uri="{FF2B5EF4-FFF2-40B4-BE49-F238E27FC236}">
                  <a16:creationId xmlns:a16="http://schemas.microsoft.com/office/drawing/2014/main" xmlns="" id="{7F07374F-A2DA-4984-9690-11C0A7F38CBC}"/>
                </a:ext>
              </a:extLst>
            </p:cNvPr>
            <p:cNvPicPr>
              <a:picLocks noChangeAspect="1"/>
            </p:cNvPicPr>
            <p:nvPr/>
          </p:nvPicPr>
          <p:blipFill rotWithShape="1">
            <a:blip r:embed="rId2"/>
            <a:srcRect t="47135"/>
            <a:stretch/>
          </p:blipFill>
          <p:spPr>
            <a:xfrm>
              <a:off x="6858269" y="4221942"/>
              <a:ext cx="5100798" cy="2331458"/>
            </a:xfrm>
            <a:prstGeom prst="rect">
              <a:avLst/>
            </a:prstGeom>
          </p:spPr>
        </p:pic>
      </p:grpSp>
      <p:pic>
        <p:nvPicPr>
          <p:cNvPr id="12" name="Picture 11">
            <a:extLst>
              <a:ext uri="{FF2B5EF4-FFF2-40B4-BE49-F238E27FC236}">
                <a16:creationId xmlns:a16="http://schemas.microsoft.com/office/drawing/2014/main" xmlns="" id="{58D74573-7007-41B6-862A-027FBFCC4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1081" y="173694"/>
            <a:ext cx="1188040" cy="1248706"/>
          </a:xfrm>
          <a:prstGeom prst="rect">
            <a:avLst/>
          </a:prstGeom>
        </p:spPr>
      </p:pic>
      <p:pic>
        <p:nvPicPr>
          <p:cNvPr id="14" name="Picture 13">
            <a:extLst>
              <a:ext uri="{FF2B5EF4-FFF2-40B4-BE49-F238E27FC236}">
                <a16:creationId xmlns:a16="http://schemas.microsoft.com/office/drawing/2014/main" xmlns="" id="{0F96B1F4-FE0C-4AB3-8079-F26BE6645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33" y="4392984"/>
            <a:ext cx="2379638" cy="2160416"/>
          </a:xfrm>
          <a:prstGeom prst="rect">
            <a:avLst/>
          </a:prstGeom>
        </p:spPr>
      </p:pic>
      <p:sp>
        <p:nvSpPr>
          <p:cNvPr id="13" name="TextBox 12">
            <a:extLst>
              <a:ext uri="{FF2B5EF4-FFF2-40B4-BE49-F238E27FC236}">
                <a16:creationId xmlns:a16="http://schemas.microsoft.com/office/drawing/2014/main" xmlns="" id="{1B63BB9F-1D80-4CC4-B558-55B89A8184A0}"/>
              </a:ext>
            </a:extLst>
          </p:cNvPr>
          <p:cNvSpPr txBox="1"/>
          <p:nvPr/>
        </p:nvSpPr>
        <p:spPr>
          <a:xfrm>
            <a:off x="11637295" y="6461758"/>
            <a:ext cx="363121" cy="246221"/>
          </a:xfrm>
          <a:prstGeom prst="rect">
            <a:avLst/>
          </a:prstGeom>
          <a:noFill/>
        </p:spPr>
        <p:txBody>
          <a:bodyPr wrap="square" rtlCol="0">
            <a:spAutoFit/>
          </a:bodyPr>
          <a:lstStyle/>
          <a:p>
            <a:pPr algn="ctr"/>
            <a:r>
              <a:rPr lang="en-GB" sz="1000" b="1" dirty="0">
                <a:solidFill>
                  <a:schemeClr val="bg1">
                    <a:lumMod val="75000"/>
                  </a:schemeClr>
                </a:solidFill>
              </a:rPr>
              <a:t>9</a:t>
            </a:r>
            <a:endParaRPr lang="en-US" sz="1000" b="1" dirty="0">
              <a:solidFill>
                <a:schemeClr val="bg1">
                  <a:lumMod val="75000"/>
                </a:schemeClr>
              </a:solidFill>
            </a:endParaRPr>
          </a:p>
        </p:txBody>
      </p:sp>
    </p:spTree>
    <p:extLst>
      <p:ext uri="{BB962C8B-B14F-4D97-AF65-F5344CB8AC3E}">
        <p14:creationId xmlns:p14="http://schemas.microsoft.com/office/powerpoint/2010/main" val="33603578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68FB548-52AC-42D2-9224-CF171A4176E5}"/>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4A98154C-38EA-4435-8139-BD85046EBCD4}"/>
              </a:ext>
            </a:extLst>
          </p:cNvPr>
          <p:cNvSpPr txBox="1"/>
          <p:nvPr/>
        </p:nvSpPr>
        <p:spPr>
          <a:xfrm>
            <a:off x="1576918" y="360086"/>
            <a:ext cx="9155740" cy="1869743"/>
          </a:xfrm>
          <a:prstGeom prst="rect">
            <a:avLst/>
          </a:prstGeom>
          <a:noFill/>
        </p:spPr>
        <p:txBody>
          <a:bodyPr wrap="square" rtlCol="0">
            <a:spAutoFit/>
          </a:bodyPr>
          <a:lstStyle/>
          <a:p>
            <a:pPr algn="ct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Chủ</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a:t>
            </a: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đề</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4.2</a:t>
            </a:r>
          </a:p>
          <a:p>
            <a:pPr algn="ctr"/>
            <a:endParaRPr lang="en-GB" sz="105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nguyên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liệu</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lương</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phẩm</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p>
          <a:p>
            <a:pPr algn="ctr"/>
            <a:endParaRPr lang="en-GB" sz="5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Ôn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tập</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chủ</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đề</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4</a:t>
            </a:r>
            <a:endParaRPr lang="en-US" sz="3200" b="1" dirty="0">
              <a:solidFill>
                <a:srgbClr val="C00000"/>
              </a:solidFill>
              <a:effectLst>
                <a:glow rad="101600">
                  <a:schemeClr val="accent2">
                    <a:satMod val="175000"/>
                    <a:alpha val="40000"/>
                  </a:schemeClr>
                </a:glow>
              </a:effectLst>
            </a:endParaRPr>
          </a:p>
        </p:txBody>
      </p:sp>
      <p:pic>
        <p:nvPicPr>
          <p:cNvPr id="12" name="Picture 11">
            <a:extLst>
              <a:ext uri="{FF2B5EF4-FFF2-40B4-BE49-F238E27FC236}">
                <a16:creationId xmlns:a16="http://schemas.microsoft.com/office/drawing/2014/main" xmlns="" id="{58D74573-7007-41B6-862A-027FBFCC4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1081" y="173694"/>
            <a:ext cx="1188040" cy="1248706"/>
          </a:xfrm>
          <a:prstGeom prst="rect">
            <a:avLst/>
          </a:prstGeom>
        </p:spPr>
      </p:pic>
      <p:sp>
        <p:nvSpPr>
          <p:cNvPr id="13" name="TextBox 12">
            <a:extLst>
              <a:ext uri="{FF2B5EF4-FFF2-40B4-BE49-F238E27FC236}">
                <a16:creationId xmlns:a16="http://schemas.microsoft.com/office/drawing/2014/main" xmlns="" id="{1B63BB9F-1D80-4CC4-B558-55B89A8184A0}"/>
              </a:ext>
            </a:extLst>
          </p:cNvPr>
          <p:cNvSpPr txBox="1"/>
          <p:nvPr/>
        </p:nvSpPr>
        <p:spPr>
          <a:xfrm>
            <a:off x="11637295" y="6461758"/>
            <a:ext cx="363121" cy="246221"/>
          </a:xfrm>
          <a:prstGeom prst="rect">
            <a:avLst/>
          </a:prstGeom>
          <a:noFill/>
        </p:spPr>
        <p:txBody>
          <a:bodyPr wrap="square" rtlCol="0">
            <a:spAutoFit/>
          </a:bodyPr>
          <a:lstStyle/>
          <a:p>
            <a:pPr algn="ctr"/>
            <a:r>
              <a:rPr lang="en-GB" sz="1000" b="1" dirty="0">
                <a:solidFill>
                  <a:schemeClr val="bg1">
                    <a:lumMod val="75000"/>
                  </a:schemeClr>
                </a:solidFill>
              </a:rPr>
              <a:t>9</a:t>
            </a:r>
            <a:endParaRPr lang="en-US" sz="1000" b="1" dirty="0">
              <a:solidFill>
                <a:schemeClr val="bg1">
                  <a:lumMod val="75000"/>
                </a:schemeClr>
              </a:solidFill>
            </a:endParaRPr>
          </a:p>
        </p:txBody>
      </p:sp>
      <p:sp>
        <p:nvSpPr>
          <p:cNvPr id="3" name="Rectangle 2"/>
          <p:cNvSpPr/>
          <p:nvPr/>
        </p:nvSpPr>
        <p:spPr>
          <a:xfrm>
            <a:off x="1144182" y="2675266"/>
            <a:ext cx="10493113" cy="3046988"/>
          </a:xfrm>
          <a:prstGeom prst="rect">
            <a:avLst/>
          </a:prstGeom>
        </p:spPr>
        <p:txBody>
          <a:bodyPr wrap="square">
            <a:spAutoFit/>
          </a:bodyPr>
          <a:lstStyle/>
          <a:p>
            <a:pPr algn="just"/>
            <a:r>
              <a:rPr lang="en-US" sz="3200" b="1" dirty="0"/>
              <a:t>Lương thực</a:t>
            </a:r>
            <a:r>
              <a:rPr lang="en-US" sz="3200" dirty="0"/>
              <a:t> là thức ăn chứa hàm lượng lớn tinh bột, nguồn cung cấp chính về năng lượng và chất bột carbohydrate trong khẩu phần thức ăn.</a:t>
            </a:r>
          </a:p>
          <a:p>
            <a:pPr algn="just"/>
            <a:r>
              <a:rPr lang="en-US" sz="3200" dirty="0"/>
              <a:t>Ngoài ra, lương thực chứa nhiều dưỡng chất khác như protein (chất đạm), lipid (chất béo), calcium, phosphorus, sắt, các vitamin nhóm B (như B</a:t>
            </a:r>
            <a:r>
              <a:rPr lang="en-US" sz="3200" baseline="-25000" dirty="0"/>
              <a:t>1</a:t>
            </a:r>
            <a:r>
              <a:rPr lang="en-US" sz="3200" dirty="0"/>
              <a:t>, B</a:t>
            </a:r>
            <a:r>
              <a:rPr lang="en-US" sz="3200" baseline="-25000" dirty="0"/>
              <a:t>2</a:t>
            </a:r>
            <a:r>
              <a:rPr lang="en-US" sz="3200" dirty="0"/>
              <a:t>,…) và các khoáng chất.</a:t>
            </a:r>
          </a:p>
        </p:txBody>
      </p:sp>
    </p:spTree>
    <p:extLst>
      <p:ext uri="{BB962C8B-B14F-4D97-AF65-F5344CB8AC3E}">
        <p14:creationId xmlns:p14="http://schemas.microsoft.com/office/powerpoint/2010/main" val="530022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19"/>
          <p:cNvSpPr>
            <a:spLocks noChangeArrowheads="1"/>
          </p:cNvSpPr>
          <p:nvPr/>
        </p:nvSpPr>
        <p:spPr bwMode="auto">
          <a:xfrm>
            <a:off x="284813" y="446582"/>
            <a:ext cx="6041036" cy="5429561"/>
          </a:xfrm>
          <a:prstGeom prst="roundRect">
            <a:avLst>
              <a:gd name="adj" fmla="val 16667"/>
            </a:avLst>
          </a:prstGeom>
          <a:solidFill>
            <a:schemeClr val="lt1">
              <a:lumMod val="100000"/>
              <a:lumOff val="0"/>
            </a:schemeClr>
          </a:solidFill>
          <a:ln w="9525">
            <a:solidFill>
              <a:schemeClr val="accent1">
                <a:lumMod val="100000"/>
                <a:lumOff val="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just">
              <a:spcAft>
                <a:spcPts val="0"/>
              </a:spcAft>
            </a:pPr>
            <a:r>
              <a:rPr lang="en-US" sz="3200" b="1" dirty="0">
                <a:effectLst/>
                <a:latin typeface="Times New Roman"/>
                <a:ea typeface="Calibri"/>
                <a:cs typeface="Times New Roman"/>
              </a:rPr>
              <a:t>Ngũ cốc</a:t>
            </a:r>
            <a:r>
              <a:rPr lang="en-US" sz="3200" dirty="0">
                <a:effectLst/>
                <a:latin typeface="Times New Roman"/>
                <a:ea typeface="Calibri"/>
                <a:cs typeface="Times New Roman"/>
              </a:rPr>
              <a:t> là tên gọi có từ thời Trung Hoa cổ đại nhằm chỉ năm loại thực vật giàu dưỡng chất với hạt có thể ăn được, bao gồm: gạo nếp, gạo tẻ, mì, vừng (mè) và các loại đậu. Ngày nay, thuật ngữ này đôi khi được dùng để gọi chung cho các loại cây lương thực hay sản phẩm chính thu được từ chúng</a:t>
            </a:r>
            <a:r>
              <a:rPr lang="en-US" sz="3200" dirty="0" smtClean="0">
                <a:effectLst/>
                <a:latin typeface="Times New Roman"/>
                <a:ea typeface="Calibri"/>
                <a:cs typeface="Times New Roman"/>
              </a:rPr>
              <a:t>.</a:t>
            </a:r>
            <a:endParaRPr lang="en-US" sz="3200" dirty="0">
              <a:effectLst/>
              <a:latin typeface="Times New Roman"/>
              <a:ea typeface="Calibri"/>
              <a:cs typeface="Times New Roman"/>
            </a:endParaRPr>
          </a:p>
        </p:txBody>
      </p:sp>
      <p:pic>
        <p:nvPicPr>
          <p:cNvPr id="5" name="Picture 4"/>
          <p:cNvPicPr/>
          <p:nvPr/>
        </p:nvPicPr>
        <p:blipFill>
          <a:blip r:embed="rId2"/>
          <a:stretch>
            <a:fillRect/>
          </a:stretch>
        </p:blipFill>
        <p:spPr>
          <a:xfrm>
            <a:off x="6970427" y="682187"/>
            <a:ext cx="4347146" cy="4504409"/>
          </a:xfrm>
          <a:prstGeom prst="rect">
            <a:avLst/>
          </a:prstGeom>
        </p:spPr>
      </p:pic>
    </p:spTree>
    <p:extLst>
      <p:ext uri="{BB962C8B-B14F-4D97-AF65-F5344CB8AC3E}">
        <p14:creationId xmlns:p14="http://schemas.microsoft.com/office/powerpoint/2010/main" val="536816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68FB548-52AC-42D2-9224-CF171A4176E5}"/>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4A98154C-38EA-4435-8139-BD85046EBCD4}"/>
              </a:ext>
            </a:extLst>
          </p:cNvPr>
          <p:cNvSpPr txBox="1"/>
          <p:nvPr/>
        </p:nvSpPr>
        <p:spPr>
          <a:xfrm>
            <a:off x="1530738" y="332378"/>
            <a:ext cx="9155740" cy="1723549"/>
          </a:xfrm>
          <a:prstGeom prst="rect">
            <a:avLst/>
          </a:prstGeom>
          <a:noFill/>
        </p:spPr>
        <p:txBody>
          <a:bodyPr wrap="square" rtlCol="0">
            <a:spAutoFit/>
          </a:bodyPr>
          <a:lstStyle/>
          <a:p>
            <a:pPr algn="ct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Chủ</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a:t>
            </a: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đề</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4.2</a:t>
            </a:r>
          </a:p>
          <a:p>
            <a:pPr algn="ctr"/>
            <a:endParaRPr lang="en-GB" sz="8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nguyên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liệu</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lương</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phẩm</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p>
          <a:p>
            <a:pPr algn="ctr"/>
            <a:endParaRPr lang="en-GB" sz="3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Ôn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tập</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chủ</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đề</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4</a:t>
            </a:r>
            <a:endParaRPr lang="en-US" sz="3200" b="1" dirty="0">
              <a:solidFill>
                <a:srgbClr val="C00000"/>
              </a:solidFill>
              <a:effectLst>
                <a:glow rad="101600">
                  <a:schemeClr val="accent2">
                    <a:satMod val="175000"/>
                    <a:alpha val="40000"/>
                  </a:schemeClr>
                </a:glow>
              </a:effectLst>
            </a:endParaRPr>
          </a:p>
        </p:txBody>
      </p:sp>
      <p:pic>
        <p:nvPicPr>
          <p:cNvPr id="9" name="Picture 8">
            <a:extLst>
              <a:ext uri="{FF2B5EF4-FFF2-40B4-BE49-F238E27FC236}">
                <a16:creationId xmlns:a16="http://schemas.microsoft.com/office/drawing/2014/main" xmlns="" id="{5FCA8571-74C8-47CE-8BCE-7ACB24BEF3A3}"/>
              </a:ext>
            </a:extLst>
          </p:cNvPr>
          <p:cNvPicPr>
            <a:picLocks noChangeAspect="1"/>
          </p:cNvPicPr>
          <p:nvPr/>
        </p:nvPicPr>
        <p:blipFill>
          <a:blip r:embed="rId2"/>
          <a:stretch>
            <a:fillRect/>
          </a:stretch>
        </p:blipFill>
        <p:spPr>
          <a:xfrm>
            <a:off x="5957455" y="2419927"/>
            <a:ext cx="5985161" cy="4216461"/>
          </a:xfrm>
          <a:prstGeom prst="rect">
            <a:avLst/>
          </a:prstGeom>
        </p:spPr>
      </p:pic>
      <p:sp>
        <p:nvSpPr>
          <p:cNvPr id="10" name="TextBox 9">
            <a:extLst>
              <a:ext uri="{FF2B5EF4-FFF2-40B4-BE49-F238E27FC236}">
                <a16:creationId xmlns:a16="http://schemas.microsoft.com/office/drawing/2014/main" xmlns="" id="{E710A0C9-D99C-4E6A-99C8-B60C68202636}"/>
              </a:ext>
            </a:extLst>
          </p:cNvPr>
          <p:cNvSpPr txBox="1"/>
          <p:nvPr/>
        </p:nvSpPr>
        <p:spPr>
          <a:xfrm>
            <a:off x="341745" y="2733547"/>
            <a:ext cx="5479537" cy="3046988"/>
          </a:xfrm>
          <a:prstGeom prst="rect">
            <a:avLst/>
          </a:prstGeom>
          <a:noFill/>
        </p:spPr>
        <p:txBody>
          <a:bodyPr wrap="square" rtlCol="0">
            <a:spAutoFit/>
          </a:bodyPr>
          <a:lstStyle/>
          <a:p>
            <a:pPr algn="just"/>
            <a:r>
              <a:rPr lang="en-GB" sz="3200" dirty="0" smtClean="0">
                <a:latin typeface="Times New Roman" panose="02020603050405020304" pitchFamily="18" charset="0"/>
                <a:cs typeface="Times New Roman" panose="02020603050405020304" pitchFamily="18" charset="0"/>
              </a:rPr>
              <a:t>Em </a:t>
            </a:r>
            <a:r>
              <a:rPr lang="en-GB" sz="3200" dirty="0">
                <a:latin typeface="Times New Roman" panose="02020603050405020304" pitchFamily="18" charset="0"/>
                <a:cs typeface="Times New Roman" panose="02020603050405020304" pitchFamily="18" charset="0"/>
              </a:rPr>
              <a:t>hãy quan sát hình </a:t>
            </a:r>
            <a:r>
              <a:rPr lang="en-GB" sz="3200" b="1" i="1" dirty="0">
                <a:solidFill>
                  <a:srgbClr val="0000CC"/>
                </a:solidFill>
                <a:latin typeface="Times New Roman" panose="02020603050405020304" pitchFamily="18" charset="0"/>
                <a:cs typeface="Times New Roman" panose="02020603050405020304" pitchFamily="18" charset="0"/>
              </a:rPr>
              <a:t>13.1/Trang 64 </a:t>
            </a:r>
            <a:r>
              <a:rPr lang="en-GB" sz="3200" dirty="0">
                <a:latin typeface="Times New Roman" panose="02020603050405020304" pitchFamily="18" charset="0"/>
                <a:cs typeface="Times New Roman" panose="02020603050405020304" pitchFamily="18" charset="0"/>
              </a:rPr>
              <a:t>và cho biết các nguyên liệu trong hình tương ứng với các nguyên liệu nào sau đây: </a:t>
            </a:r>
            <a:r>
              <a:rPr lang="en-GB" sz="3200" i="1" dirty="0">
                <a:latin typeface="Times New Roman" panose="02020603050405020304" pitchFamily="18" charset="0"/>
                <a:cs typeface="Times New Roman" panose="02020603050405020304" pitchFamily="18" charset="0"/>
              </a:rPr>
              <a:t>cát, quặng bauxite, đá vôi, tre</a:t>
            </a:r>
            <a:r>
              <a:rPr lang="en-GB" sz="3200" i="1" dirty="0" smtClean="0">
                <a:latin typeface="Times New Roman" panose="02020603050405020304" pitchFamily="18" charset="0"/>
                <a:cs typeface="Times New Roman" panose="02020603050405020304" pitchFamily="18" charset="0"/>
              </a:rPr>
              <a:t>.</a:t>
            </a:r>
            <a:endParaRPr lang="en-GB" sz="3200" i="1"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A0F34AC0-8293-4703-B3E1-ED13100F1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1245" y="160736"/>
            <a:ext cx="1207840" cy="1607042"/>
          </a:xfrm>
          <a:prstGeom prst="rect">
            <a:avLst/>
          </a:prstGeom>
        </p:spPr>
      </p:pic>
      <p:sp>
        <p:nvSpPr>
          <p:cNvPr id="13" name="TextBox 12">
            <a:extLst>
              <a:ext uri="{FF2B5EF4-FFF2-40B4-BE49-F238E27FC236}">
                <a16:creationId xmlns:a16="http://schemas.microsoft.com/office/drawing/2014/main" xmlns="" id="{47D865E8-C4D8-4E53-8B83-31579FA10439}"/>
              </a:ext>
            </a:extLst>
          </p:cNvPr>
          <p:cNvSpPr txBox="1"/>
          <p:nvPr/>
        </p:nvSpPr>
        <p:spPr>
          <a:xfrm>
            <a:off x="11585043" y="6435631"/>
            <a:ext cx="363121" cy="246221"/>
          </a:xfrm>
          <a:prstGeom prst="rect">
            <a:avLst/>
          </a:prstGeom>
          <a:noFill/>
        </p:spPr>
        <p:txBody>
          <a:bodyPr wrap="square" rtlCol="0">
            <a:spAutoFit/>
          </a:bodyPr>
          <a:lstStyle/>
          <a:p>
            <a:pPr algn="ctr"/>
            <a:r>
              <a:rPr lang="en-GB" sz="1000" b="1" dirty="0">
                <a:solidFill>
                  <a:schemeClr val="bg1">
                    <a:lumMod val="75000"/>
                  </a:schemeClr>
                </a:solidFill>
              </a:rPr>
              <a:t>5</a:t>
            </a:r>
            <a:endParaRPr lang="en-US" sz="1000" b="1" dirty="0">
              <a:solidFill>
                <a:schemeClr val="bg1">
                  <a:lumMod val="75000"/>
                </a:schemeClr>
              </a:solidFill>
            </a:endParaRPr>
          </a:p>
        </p:txBody>
      </p:sp>
    </p:spTree>
    <p:extLst>
      <p:ext uri="{BB962C8B-B14F-4D97-AF65-F5344CB8AC3E}">
        <p14:creationId xmlns:p14="http://schemas.microsoft.com/office/powerpoint/2010/main" val="424061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52"/>
          <p:cNvSpPr>
            <a:spLocks noChangeArrowheads="1"/>
          </p:cNvSpPr>
          <p:nvPr/>
        </p:nvSpPr>
        <p:spPr bwMode="auto">
          <a:xfrm>
            <a:off x="224854" y="404734"/>
            <a:ext cx="11542426" cy="6145967"/>
          </a:xfrm>
          <a:prstGeom prst="roundRect">
            <a:avLst>
              <a:gd name="adj" fmla="val 16667"/>
            </a:avLst>
          </a:prstGeom>
          <a:solidFill>
            <a:schemeClr val="lt1">
              <a:lumMod val="100000"/>
              <a:lumOff val="0"/>
            </a:schemeClr>
          </a:solidFill>
          <a:ln w="9525">
            <a:solidFill>
              <a:schemeClr val="accent1">
                <a:lumMod val="100000"/>
                <a:lumOff val="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just">
              <a:spcAft>
                <a:spcPts val="0"/>
              </a:spcAft>
            </a:pPr>
            <a:r>
              <a:rPr lang="en-US" sz="3200">
                <a:effectLst/>
                <a:latin typeface="Times New Roman"/>
                <a:ea typeface="Calibri"/>
                <a:cs typeface="Times New Roman"/>
              </a:rPr>
              <a:t>▼ Hàm lượng tinh bột và năng lượng của một số loại lương thực </a:t>
            </a:r>
          </a:p>
          <a:p>
            <a:pPr algn="just">
              <a:spcAft>
                <a:spcPts val="0"/>
              </a:spcAft>
            </a:pPr>
            <a:r>
              <a:rPr lang="en-US" sz="3200">
                <a:effectLst/>
                <a:latin typeface="Times New Roman"/>
                <a:ea typeface="Calibri"/>
                <a:cs typeface="Times New Roman"/>
              </a:rPr>
              <a:t>(có trong 100 g lương thực)</a:t>
            </a:r>
          </a:p>
          <a:p>
            <a:pPr marL="228600" algn="just">
              <a:spcAft>
                <a:spcPts val="0"/>
              </a:spcAft>
            </a:pPr>
            <a:r>
              <a:rPr lang="en-US" sz="3200">
                <a:effectLst/>
                <a:latin typeface="Times New Roman"/>
                <a:ea typeface="Calibri"/>
                <a:cs typeface="Times New Roman"/>
              </a:rPr>
              <a:t> </a:t>
            </a:r>
          </a:p>
        </p:txBody>
      </p:sp>
      <p:pic>
        <p:nvPicPr>
          <p:cNvPr id="5" name="Picture 4"/>
          <p:cNvPicPr/>
          <p:nvPr/>
        </p:nvPicPr>
        <p:blipFill>
          <a:blip r:embed="rId2"/>
          <a:stretch>
            <a:fillRect/>
          </a:stretch>
        </p:blipFill>
        <p:spPr>
          <a:xfrm>
            <a:off x="749509" y="1918741"/>
            <a:ext cx="10687986" cy="4332157"/>
          </a:xfrm>
          <a:prstGeom prst="rect">
            <a:avLst/>
          </a:prstGeom>
          <a:ln>
            <a:noFill/>
          </a:ln>
        </p:spPr>
      </p:pic>
    </p:spTree>
    <p:extLst>
      <p:ext uri="{BB962C8B-B14F-4D97-AF65-F5344CB8AC3E}">
        <p14:creationId xmlns:p14="http://schemas.microsoft.com/office/powerpoint/2010/main" val="1913921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00023354"/>
              </p:ext>
            </p:extLst>
          </p:nvPr>
        </p:nvGraphicFramePr>
        <p:xfrm>
          <a:off x="862793" y="605011"/>
          <a:ext cx="10274899" cy="5943611"/>
        </p:xfrm>
        <a:graphic>
          <a:graphicData uri="http://schemas.openxmlformats.org/drawingml/2006/table">
            <a:tbl>
              <a:tblPr bandRow="1">
                <a:tableStyleId>{5C22544A-7EE6-4342-B048-85BDC9FD1C3A}</a:tableStyleId>
              </a:tblPr>
              <a:tblGrid>
                <a:gridCol w="1775476"/>
                <a:gridCol w="2107379"/>
                <a:gridCol w="2227744"/>
                <a:gridCol w="2081609"/>
                <a:gridCol w="2082691"/>
              </a:tblGrid>
              <a:tr h="1292711">
                <a:tc>
                  <a:txBody>
                    <a:bodyPr/>
                    <a:lstStyle/>
                    <a:p>
                      <a:pPr marL="0" indent="0" algn="r">
                        <a:spcAft>
                          <a:spcPts val="0"/>
                        </a:spcAft>
                      </a:pPr>
                      <a:r>
                        <a:rPr lang="vi-VN" sz="2400" dirty="0">
                          <a:effectLst/>
                          <a:latin typeface="+mj-lt"/>
                        </a:rPr>
                        <a:t>Lương thực</a:t>
                      </a:r>
                      <a:endParaRPr lang="en-US" sz="2400" dirty="0">
                        <a:effectLst/>
                        <a:latin typeface="+mj-lt"/>
                      </a:endParaRPr>
                    </a:p>
                    <a:p>
                      <a:pPr indent="306070" algn="just">
                        <a:spcAft>
                          <a:spcPts val="0"/>
                        </a:spcAft>
                      </a:pPr>
                      <a:r>
                        <a:rPr lang="vi-VN" sz="2400" dirty="0">
                          <a:effectLst/>
                          <a:latin typeface="+mj-lt"/>
                        </a:rPr>
                        <a:t>Đặc điểm</a:t>
                      </a:r>
                      <a:endParaRPr lang="en-US" sz="2400" dirty="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06070" algn="ctr">
                        <a:spcAft>
                          <a:spcPts val="0"/>
                        </a:spcAft>
                      </a:pPr>
                      <a:r>
                        <a:rPr lang="vi-VN" sz="2400">
                          <a:effectLst/>
                          <a:latin typeface="+mj-lt"/>
                        </a:rPr>
                        <a:t>Gạo</a:t>
                      </a:r>
                      <a:endParaRPr lang="en-US" sz="240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06070" algn="ctr">
                        <a:spcAft>
                          <a:spcPts val="0"/>
                        </a:spcAft>
                      </a:pPr>
                      <a:r>
                        <a:rPr lang="vi-VN" sz="2400">
                          <a:effectLst/>
                          <a:latin typeface="+mj-lt"/>
                        </a:rPr>
                        <a:t>Ngô</a:t>
                      </a:r>
                      <a:endParaRPr lang="en-US" sz="240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06070" algn="ctr">
                        <a:spcAft>
                          <a:spcPts val="0"/>
                        </a:spcAft>
                      </a:pPr>
                      <a:r>
                        <a:rPr lang="vi-VN" sz="2400">
                          <a:effectLst/>
                          <a:latin typeface="+mj-lt"/>
                        </a:rPr>
                        <a:t>Khoai lang</a:t>
                      </a:r>
                      <a:endParaRPr lang="en-US" sz="240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06070" algn="ctr">
                        <a:spcAft>
                          <a:spcPts val="0"/>
                        </a:spcAft>
                      </a:pPr>
                      <a:r>
                        <a:rPr lang="vi-VN" sz="2400">
                          <a:effectLst/>
                          <a:latin typeface="+mj-lt"/>
                        </a:rPr>
                        <a:t>Sắn</a:t>
                      </a:r>
                      <a:endParaRPr lang="en-US" sz="240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44673">
                <a:tc>
                  <a:txBody>
                    <a:bodyPr/>
                    <a:lstStyle/>
                    <a:p>
                      <a:pPr indent="306070" algn="ctr">
                        <a:spcAft>
                          <a:spcPts val="0"/>
                        </a:spcAft>
                      </a:pPr>
                      <a:r>
                        <a:rPr lang="vi-VN" sz="2400">
                          <a:effectLst/>
                          <a:latin typeface="+mj-lt"/>
                        </a:rPr>
                        <a:t>Trạng thái (hạt, bắp, củ)</a:t>
                      </a:r>
                      <a:endParaRPr lang="en-US" sz="240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06070" algn="ctr">
                        <a:spcAft>
                          <a:spcPts val="0"/>
                        </a:spcAft>
                      </a:pPr>
                      <a:r>
                        <a:rPr lang="vi-VN" sz="2400">
                          <a:effectLst/>
                          <a:latin typeface="+mj-lt"/>
                        </a:rPr>
                        <a:t>Hạt</a:t>
                      </a:r>
                      <a:endParaRPr lang="en-US" sz="240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06070" algn="ctr">
                        <a:spcAft>
                          <a:spcPts val="0"/>
                        </a:spcAft>
                      </a:pPr>
                      <a:r>
                        <a:rPr lang="vi-VN" sz="2400">
                          <a:effectLst/>
                          <a:latin typeface="+mj-lt"/>
                        </a:rPr>
                        <a:t>Bắp, hạt</a:t>
                      </a:r>
                      <a:endParaRPr lang="en-US" sz="240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06070" algn="ctr">
                        <a:spcAft>
                          <a:spcPts val="0"/>
                        </a:spcAft>
                      </a:pPr>
                      <a:r>
                        <a:rPr lang="vi-VN" sz="2400">
                          <a:effectLst/>
                          <a:latin typeface="+mj-lt"/>
                        </a:rPr>
                        <a:t>Củ</a:t>
                      </a:r>
                      <a:endParaRPr lang="en-US" sz="240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06070" algn="ctr">
                        <a:spcAft>
                          <a:spcPts val="0"/>
                        </a:spcAft>
                      </a:pPr>
                      <a:r>
                        <a:rPr lang="vi-VN" sz="2400">
                          <a:effectLst/>
                          <a:latin typeface="+mj-lt"/>
                        </a:rPr>
                        <a:t>Củ</a:t>
                      </a:r>
                      <a:endParaRPr lang="en-US" sz="240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0147">
                <a:tc>
                  <a:txBody>
                    <a:bodyPr/>
                    <a:lstStyle/>
                    <a:p>
                      <a:pPr indent="306070" algn="ctr">
                        <a:spcAft>
                          <a:spcPts val="0"/>
                        </a:spcAft>
                      </a:pPr>
                      <a:r>
                        <a:rPr lang="vi-VN" sz="2400">
                          <a:effectLst/>
                          <a:latin typeface="+mj-lt"/>
                        </a:rPr>
                        <a:t>Tính chất (dẻo, bùi)</a:t>
                      </a:r>
                      <a:endParaRPr lang="en-US" sz="240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06070" algn="ctr">
                        <a:spcAft>
                          <a:spcPts val="0"/>
                        </a:spcAft>
                      </a:pPr>
                      <a:r>
                        <a:rPr lang="vi-VN" sz="2400">
                          <a:effectLst/>
                          <a:latin typeface="+mj-lt"/>
                        </a:rPr>
                        <a:t>Dẻo</a:t>
                      </a:r>
                      <a:endParaRPr lang="en-US" sz="240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06070" algn="ctr">
                        <a:spcAft>
                          <a:spcPts val="0"/>
                        </a:spcAft>
                      </a:pPr>
                      <a:r>
                        <a:rPr lang="vi-VN" sz="2400">
                          <a:effectLst/>
                          <a:latin typeface="+mj-lt"/>
                        </a:rPr>
                        <a:t>Dẻo</a:t>
                      </a:r>
                      <a:endParaRPr lang="en-US" sz="240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06070" algn="ctr">
                        <a:spcAft>
                          <a:spcPts val="0"/>
                        </a:spcAft>
                      </a:pPr>
                      <a:r>
                        <a:rPr lang="vi-VN" sz="2400">
                          <a:effectLst/>
                          <a:latin typeface="+mj-lt"/>
                        </a:rPr>
                        <a:t>Bùi</a:t>
                      </a:r>
                      <a:endParaRPr lang="en-US" sz="240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06070" algn="ctr">
                        <a:spcAft>
                          <a:spcPts val="0"/>
                        </a:spcAft>
                      </a:pPr>
                      <a:r>
                        <a:rPr lang="vi-VN" sz="2400">
                          <a:effectLst/>
                          <a:latin typeface="+mj-lt"/>
                        </a:rPr>
                        <a:t>Bùi</a:t>
                      </a:r>
                      <a:endParaRPr lang="en-US" sz="240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38414">
                <a:tc>
                  <a:txBody>
                    <a:bodyPr/>
                    <a:lstStyle/>
                    <a:p>
                      <a:pPr indent="306070" algn="ctr">
                        <a:spcAft>
                          <a:spcPts val="0"/>
                        </a:spcAft>
                      </a:pPr>
                      <a:r>
                        <a:rPr lang="vi-VN" sz="2400">
                          <a:effectLst/>
                          <a:latin typeface="+mj-lt"/>
                        </a:rPr>
                        <a:t>Ứng dụng</a:t>
                      </a:r>
                      <a:endParaRPr lang="en-US" sz="240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06070" algn="just">
                        <a:spcAft>
                          <a:spcPts val="0"/>
                        </a:spcAft>
                      </a:pPr>
                      <a:r>
                        <a:rPr lang="vi-VN" sz="2400">
                          <a:effectLst/>
                          <a:latin typeface="+mj-lt"/>
                        </a:rPr>
                        <a:t>Nấu cơm, làm bột chế biến các loại bánh, lên men sản xuất rượu,...</a:t>
                      </a:r>
                      <a:endParaRPr lang="en-US" sz="240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06070" algn="just">
                        <a:spcAft>
                          <a:spcPts val="0"/>
                        </a:spcAft>
                      </a:pPr>
                      <a:r>
                        <a:rPr lang="vi-VN" sz="2400">
                          <a:effectLst/>
                          <a:latin typeface="+mj-lt"/>
                        </a:rPr>
                        <a:t>Luộc, làm bột chế biến các loại bánh, lên men sản xuất rượu, làm thức ăn cho gia súc, gia cầm,...</a:t>
                      </a:r>
                      <a:endParaRPr lang="en-US" sz="240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06070" algn="just">
                        <a:spcAft>
                          <a:spcPts val="0"/>
                        </a:spcAft>
                      </a:pPr>
                      <a:r>
                        <a:rPr lang="vi-VN" sz="2400">
                          <a:effectLst/>
                          <a:latin typeface="+mj-lt"/>
                        </a:rPr>
                        <a:t>Luộc, làm bột chế biến các loại bánh, làm thức ăn cho gia súc, gia cầm,...</a:t>
                      </a:r>
                      <a:endParaRPr lang="en-US" sz="240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06070" algn="just">
                        <a:spcAft>
                          <a:spcPts val="0"/>
                        </a:spcAft>
                      </a:pPr>
                      <a:r>
                        <a:rPr lang="vi-VN" sz="2400" dirty="0">
                          <a:effectLst/>
                          <a:latin typeface="+mj-lt"/>
                        </a:rPr>
                        <a:t>Luộc, làm bột chế biến các loại bánh, làm thức ăn cho gia súc, lên men sản xuất rượu hoặc cồn công nghiệp,...</a:t>
                      </a:r>
                      <a:endParaRPr lang="en-US" sz="2400" dirty="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60061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68FB548-52AC-42D2-9224-CF171A4176E5}"/>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4A98154C-38EA-4435-8139-BD85046EBCD4}"/>
              </a:ext>
            </a:extLst>
          </p:cNvPr>
          <p:cNvSpPr txBox="1"/>
          <p:nvPr/>
        </p:nvSpPr>
        <p:spPr>
          <a:xfrm>
            <a:off x="1576918" y="360086"/>
            <a:ext cx="9155740" cy="1869743"/>
          </a:xfrm>
          <a:prstGeom prst="rect">
            <a:avLst/>
          </a:prstGeom>
          <a:noFill/>
        </p:spPr>
        <p:txBody>
          <a:bodyPr wrap="square" rtlCol="0">
            <a:spAutoFit/>
          </a:bodyPr>
          <a:lstStyle/>
          <a:p>
            <a:pPr algn="ct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Chủ</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a:t>
            </a: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đề</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4.2</a:t>
            </a:r>
          </a:p>
          <a:p>
            <a:pPr algn="ctr"/>
            <a:endParaRPr lang="en-GB" sz="105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nguyên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liệu</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lương</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phẩm</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p>
          <a:p>
            <a:pPr algn="ctr"/>
            <a:endParaRPr lang="en-GB" sz="5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Ôn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tập</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chủ</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đề</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4</a:t>
            </a:r>
            <a:endParaRPr lang="en-US" sz="3200" b="1" dirty="0">
              <a:solidFill>
                <a:srgbClr val="C00000"/>
              </a:solidFill>
              <a:effectLst>
                <a:glow rad="101600">
                  <a:schemeClr val="accent2">
                    <a:satMod val="175000"/>
                    <a:alpha val="40000"/>
                  </a:schemeClr>
                </a:glow>
              </a:effectLst>
            </a:endParaRPr>
          </a:p>
        </p:txBody>
      </p:sp>
      <p:sp>
        <p:nvSpPr>
          <p:cNvPr id="10" name="TextBox 9">
            <a:extLst>
              <a:ext uri="{FF2B5EF4-FFF2-40B4-BE49-F238E27FC236}">
                <a16:creationId xmlns:a16="http://schemas.microsoft.com/office/drawing/2014/main" xmlns="" id="{E710A0C9-D99C-4E6A-99C8-B60C68202636}"/>
              </a:ext>
            </a:extLst>
          </p:cNvPr>
          <p:cNvSpPr txBox="1"/>
          <p:nvPr/>
        </p:nvSpPr>
        <p:spPr>
          <a:xfrm>
            <a:off x="314035" y="2747082"/>
            <a:ext cx="11416147" cy="523220"/>
          </a:xfrm>
          <a:prstGeom prst="rect">
            <a:avLst/>
          </a:prstGeom>
          <a:noFill/>
        </p:spPr>
        <p:txBody>
          <a:bodyPr wrap="square" rtlCol="0">
            <a:spAutoFit/>
          </a:bodyPr>
          <a:lstStyle/>
          <a:p>
            <a:pPr lvl="0" algn="just">
              <a:spcBef>
                <a:spcPts val="600"/>
              </a:spcBef>
              <a:spcAft>
                <a:spcPts val="600"/>
              </a:spcAft>
            </a:pPr>
            <a:r>
              <a:rPr lang="en-GB" sz="2800" dirty="0" smtClean="0">
                <a:latin typeface="Times New Roman" panose="02020603050405020304" pitchFamily="18" charset="0"/>
                <a:cs typeface="Times New Roman" panose="02020603050405020304" pitchFamily="18" charset="0"/>
              </a:rPr>
              <a:t>H</a:t>
            </a:r>
            <a:r>
              <a:rPr lang="en-GB" sz="2800" dirty="0" smtClean="0">
                <a:solidFill>
                  <a:srgbClr val="000000"/>
                </a:solidFill>
                <a:latin typeface="Times New Roman" pitchFamily="18" charset="0"/>
                <a:cs typeface="Times New Roman" pitchFamily="18" charset="0"/>
              </a:rPr>
              <a:t>ãy </a:t>
            </a:r>
            <a:r>
              <a:rPr lang="en-GB" sz="2800" dirty="0">
                <a:solidFill>
                  <a:srgbClr val="000000"/>
                </a:solidFill>
                <a:latin typeface="Times New Roman" pitchFamily="18" charset="0"/>
                <a:cs typeface="Times New Roman" pitchFamily="18" charset="0"/>
              </a:rPr>
              <a:t>kể tên một số loại thực phẩm gia đình em thường sử dụng hằng ngày.</a:t>
            </a:r>
            <a:endParaRPr lang="en-US"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364B6136-1FB2-4B00-ABDD-609AF7C901C4}"/>
              </a:ext>
            </a:extLst>
          </p:cNvPr>
          <p:cNvPicPr>
            <a:picLocks noChangeAspect="1"/>
          </p:cNvPicPr>
          <p:nvPr/>
        </p:nvPicPr>
        <p:blipFill>
          <a:blip r:embed="rId2"/>
          <a:stretch>
            <a:fillRect/>
          </a:stretch>
        </p:blipFill>
        <p:spPr>
          <a:xfrm>
            <a:off x="323270" y="3363823"/>
            <a:ext cx="11647058" cy="3134091"/>
          </a:xfrm>
          <a:prstGeom prst="rect">
            <a:avLst/>
          </a:prstGeom>
        </p:spPr>
      </p:pic>
      <p:pic>
        <p:nvPicPr>
          <p:cNvPr id="8" name="Picture 7">
            <a:extLst>
              <a:ext uri="{FF2B5EF4-FFF2-40B4-BE49-F238E27FC236}">
                <a16:creationId xmlns:a16="http://schemas.microsoft.com/office/drawing/2014/main" xmlns="" id="{1218D4F5-6504-4767-8911-F8EF6AFE3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5050" y="237864"/>
            <a:ext cx="984071" cy="1097135"/>
          </a:xfrm>
          <a:prstGeom prst="rect">
            <a:avLst/>
          </a:prstGeom>
        </p:spPr>
      </p:pic>
      <p:sp>
        <p:nvSpPr>
          <p:cNvPr id="11" name="TextBox 10">
            <a:extLst>
              <a:ext uri="{FF2B5EF4-FFF2-40B4-BE49-F238E27FC236}">
                <a16:creationId xmlns:a16="http://schemas.microsoft.com/office/drawing/2014/main" xmlns="" id="{278FC2B6-EDD0-4E97-BECA-FBFA53CF3318}"/>
              </a:ext>
            </a:extLst>
          </p:cNvPr>
          <p:cNvSpPr txBox="1"/>
          <p:nvPr/>
        </p:nvSpPr>
        <p:spPr>
          <a:xfrm>
            <a:off x="11663423" y="6435633"/>
            <a:ext cx="363121" cy="246221"/>
          </a:xfrm>
          <a:prstGeom prst="rect">
            <a:avLst/>
          </a:prstGeom>
          <a:noFill/>
        </p:spPr>
        <p:txBody>
          <a:bodyPr wrap="square" rtlCol="0">
            <a:spAutoFit/>
          </a:bodyPr>
          <a:lstStyle/>
          <a:p>
            <a:pPr algn="ctr"/>
            <a:r>
              <a:rPr lang="en-GB" sz="1000" b="1" dirty="0">
                <a:solidFill>
                  <a:schemeClr val="bg1">
                    <a:lumMod val="75000"/>
                  </a:schemeClr>
                </a:solidFill>
              </a:rPr>
              <a:t>11</a:t>
            </a:r>
            <a:endParaRPr lang="en-US" sz="1000" b="1" dirty="0">
              <a:solidFill>
                <a:schemeClr val="bg1">
                  <a:lumMod val="75000"/>
                </a:schemeClr>
              </a:solidFill>
            </a:endParaRPr>
          </a:p>
        </p:txBody>
      </p:sp>
    </p:spTree>
    <p:extLst>
      <p:ext uri="{BB962C8B-B14F-4D97-AF65-F5344CB8AC3E}">
        <p14:creationId xmlns:p14="http://schemas.microsoft.com/office/powerpoint/2010/main" val="2748458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708387" y="-23598"/>
            <a:ext cx="4348166" cy="1013067"/>
            <a:chOff x="1708387" y="-23598"/>
            <a:chExt cx="4348166" cy="1013067"/>
          </a:xfrm>
        </p:grpSpPr>
        <p:pic>
          <p:nvPicPr>
            <p:cNvPr id="11" name="Picture 10"/>
            <p:cNvPicPr>
              <a:picLocks noChangeAspect="1"/>
            </p:cNvPicPr>
            <p:nvPr/>
          </p:nvPicPr>
          <p:blipFill rotWithShape="1">
            <a:blip r:embed="rId3"/>
            <a:srcRect l="28210" t="39879" r="52611" b="33973"/>
            <a:stretch/>
          </p:blipFill>
          <p:spPr>
            <a:xfrm>
              <a:off x="2843602" y="181101"/>
              <a:ext cx="996285" cy="808368"/>
            </a:xfrm>
            <a:prstGeom prst="rect">
              <a:avLst/>
            </a:prstGeom>
          </p:spPr>
        </p:pic>
        <p:pic>
          <p:nvPicPr>
            <p:cNvPr id="12" name="Picture 11"/>
            <p:cNvPicPr>
              <a:picLocks noChangeAspect="1"/>
            </p:cNvPicPr>
            <p:nvPr/>
          </p:nvPicPr>
          <p:blipFill rotWithShape="1">
            <a:blip r:embed="rId3"/>
            <a:srcRect l="7306" t="67794" r="73009" b="9251"/>
            <a:stretch/>
          </p:blipFill>
          <p:spPr>
            <a:xfrm>
              <a:off x="3920766" y="-23598"/>
              <a:ext cx="1022572" cy="794695"/>
            </a:xfrm>
            <a:prstGeom prst="rect">
              <a:avLst/>
            </a:prstGeom>
          </p:spPr>
        </p:pic>
        <p:pic>
          <p:nvPicPr>
            <p:cNvPr id="13" name="Picture 12"/>
            <p:cNvPicPr>
              <a:picLocks noChangeAspect="1"/>
            </p:cNvPicPr>
            <p:nvPr/>
          </p:nvPicPr>
          <p:blipFill rotWithShape="1">
            <a:blip r:embed="rId3"/>
            <a:srcRect l="26674" t="65720" r="53096" b="8234"/>
            <a:stretch/>
          </p:blipFill>
          <p:spPr>
            <a:xfrm>
              <a:off x="5005677" y="184251"/>
              <a:ext cx="1050876" cy="805218"/>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7555" t="7876" r="15485" b="9346"/>
            <a:stretch/>
          </p:blipFill>
          <p:spPr>
            <a:xfrm>
              <a:off x="1708387" y="-1"/>
              <a:ext cx="1047830" cy="771097"/>
            </a:xfrm>
            <a:prstGeom prst="rect">
              <a:avLst/>
            </a:prstGeom>
          </p:spPr>
        </p:pic>
      </p:grpSp>
      <p:cxnSp>
        <p:nvCxnSpPr>
          <p:cNvPr id="5" name="Straight Connector 4"/>
          <p:cNvCxnSpPr/>
          <p:nvPr/>
        </p:nvCxnSpPr>
        <p:spPr>
          <a:xfrm>
            <a:off x="6701588" y="2130540"/>
            <a:ext cx="0" cy="4530230"/>
          </a:xfrm>
          <a:prstGeom prst="line">
            <a:avLst/>
          </a:prstGeom>
          <a:ln w="28575">
            <a:solidFill>
              <a:schemeClr val="tx1"/>
            </a:solidFill>
            <a:prstDash val="sysDash"/>
          </a:ln>
        </p:spPr>
        <p:style>
          <a:lnRef idx="1">
            <a:schemeClr val="dk1"/>
          </a:lnRef>
          <a:fillRef idx="0">
            <a:schemeClr val="dk1"/>
          </a:fillRef>
          <a:effectRef idx="0">
            <a:schemeClr val="dk1"/>
          </a:effectRef>
          <a:fontRef idx="minor">
            <a:schemeClr val="tx1"/>
          </a:fontRef>
        </p:style>
      </p:cxnSp>
      <p:grpSp>
        <p:nvGrpSpPr>
          <p:cNvPr id="6" name="Group 5"/>
          <p:cNvGrpSpPr/>
          <p:nvPr/>
        </p:nvGrpSpPr>
        <p:grpSpPr>
          <a:xfrm>
            <a:off x="753049" y="916549"/>
            <a:ext cx="10764800" cy="5744221"/>
            <a:chOff x="350736" y="964677"/>
            <a:chExt cx="10764800" cy="5744221"/>
          </a:xfrm>
        </p:grpSpPr>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311" t="11353" r="311" b="41412"/>
            <a:stretch/>
          </p:blipFill>
          <p:spPr>
            <a:xfrm>
              <a:off x="350736" y="2129589"/>
              <a:ext cx="6350852" cy="4579309"/>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58037" b="6402"/>
            <a:stretch/>
          </p:blipFill>
          <p:spPr>
            <a:xfrm>
              <a:off x="6725652" y="2130540"/>
              <a:ext cx="4389884" cy="453023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311" t="-407" r="311" b="87846"/>
            <a:stretch/>
          </p:blipFill>
          <p:spPr>
            <a:xfrm>
              <a:off x="350736" y="964677"/>
              <a:ext cx="10764800" cy="1217743"/>
            </a:xfrm>
            <a:prstGeom prst="rect">
              <a:avLst/>
            </a:prstGeom>
          </p:spPr>
        </p:pic>
      </p:grpSp>
    </p:spTree>
    <p:extLst>
      <p:ext uri="{BB962C8B-B14F-4D97-AF65-F5344CB8AC3E}">
        <p14:creationId xmlns:p14="http://schemas.microsoft.com/office/powerpoint/2010/main" val="3984334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A98154C-38EA-4435-8139-BD85046EBCD4}"/>
              </a:ext>
            </a:extLst>
          </p:cNvPr>
          <p:cNvSpPr txBox="1"/>
          <p:nvPr/>
        </p:nvSpPr>
        <p:spPr>
          <a:xfrm>
            <a:off x="1576918" y="360086"/>
            <a:ext cx="9155740" cy="1869743"/>
          </a:xfrm>
          <a:prstGeom prst="rect">
            <a:avLst/>
          </a:prstGeom>
          <a:noFill/>
        </p:spPr>
        <p:txBody>
          <a:bodyPr wrap="square" rtlCol="0">
            <a:spAutoFit/>
          </a:bodyPr>
          <a:lstStyle/>
          <a:p>
            <a:pPr algn="ct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Chủ</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a:t>
            </a: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đề</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4.2</a:t>
            </a:r>
          </a:p>
          <a:p>
            <a:pPr algn="ctr"/>
            <a:endParaRPr lang="en-GB" sz="105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nguyên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liệu</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lương</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phẩm</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p>
          <a:p>
            <a:pPr algn="ctr"/>
            <a:endParaRPr lang="en-GB" sz="5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Ôn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tập</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chủ</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đề</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4</a:t>
            </a:r>
            <a:endParaRPr lang="en-US" sz="3200" b="1" dirty="0">
              <a:solidFill>
                <a:srgbClr val="C00000"/>
              </a:solidFill>
              <a:effectLst>
                <a:glow rad="101600">
                  <a:schemeClr val="accent2">
                    <a:satMod val="175000"/>
                    <a:alpha val="40000"/>
                  </a:schemeClr>
                </a:glow>
              </a:effectLst>
            </a:endParaRPr>
          </a:p>
        </p:txBody>
      </p:sp>
      <p:sp>
        <p:nvSpPr>
          <p:cNvPr id="10" name="TextBox 9">
            <a:extLst>
              <a:ext uri="{FF2B5EF4-FFF2-40B4-BE49-F238E27FC236}">
                <a16:creationId xmlns:a16="http://schemas.microsoft.com/office/drawing/2014/main" xmlns="" id="{E710A0C9-D99C-4E6A-99C8-B60C68202636}"/>
              </a:ext>
            </a:extLst>
          </p:cNvPr>
          <p:cNvSpPr txBox="1"/>
          <p:nvPr/>
        </p:nvSpPr>
        <p:spPr>
          <a:xfrm>
            <a:off x="4133396" y="2519616"/>
            <a:ext cx="7668040" cy="1077218"/>
          </a:xfrm>
          <a:prstGeom prst="rect">
            <a:avLst/>
          </a:prstGeom>
          <a:noFill/>
        </p:spPr>
        <p:txBody>
          <a:bodyPr wrap="square" rtlCol="0">
            <a:spAutoFit/>
          </a:bodyPr>
          <a:lstStyle/>
          <a:p>
            <a:pPr lvl="0" algn="just">
              <a:spcBef>
                <a:spcPts val="600"/>
              </a:spcBef>
              <a:spcAft>
                <a:spcPts val="600"/>
              </a:spcAft>
            </a:pPr>
            <a:r>
              <a:rPr lang="en-GB" sz="3200" dirty="0" smtClean="0">
                <a:latin typeface="Times New Roman" panose="02020603050405020304" pitchFamily="18" charset="0"/>
                <a:cs typeface="Times New Roman" panose="02020603050405020304" pitchFamily="18" charset="0"/>
              </a:rPr>
              <a:t>Vì </a:t>
            </a:r>
            <a:r>
              <a:rPr lang="en-GB" sz="3200" dirty="0">
                <a:latin typeface="Times New Roman" panose="02020603050405020304" pitchFamily="18" charset="0"/>
                <a:cs typeface="Times New Roman" panose="02020603050405020304" pitchFamily="18" charset="0"/>
              </a:rPr>
              <a:t>sao  trên bao bì và vỏ hộp các loại thực phẩm thường ghi hạn sử dụng</a:t>
            </a:r>
            <a:r>
              <a:rPr lang="en-GB" sz="3200" dirty="0" smtClean="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2F27F70F-4264-459C-B1E1-67E3C68A449A}"/>
              </a:ext>
            </a:extLst>
          </p:cNvPr>
          <p:cNvPicPr>
            <a:picLocks noChangeAspect="1"/>
          </p:cNvPicPr>
          <p:nvPr/>
        </p:nvPicPr>
        <p:blipFill rotWithShape="1">
          <a:blip r:embed="rId2"/>
          <a:srcRect r="50000"/>
          <a:stretch/>
        </p:blipFill>
        <p:spPr>
          <a:xfrm>
            <a:off x="17294" y="3207225"/>
            <a:ext cx="3651887" cy="3276700"/>
          </a:xfrm>
          <a:prstGeom prst="rect">
            <a:avLst/>
          </a:prstGeom>
        </p:spPr>
      </p:pic>
      <p:pic>
        <p:nvPicPr>
          <p:cNvPr id="5" name="Picture 4">
            <a:extLst>
              <a:ext uri="{FF2B5EF4-FFF2-40B4-BE49-F238E27FC236}">
                <a16:creationId xmlns:a16="http://schemas.microsoft.com/office/drawing/2014/main" xmlns="" id="{1B755637-7A24-4F05-86A9-B2E27F0BC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7523" y="152026"/>
            <a:ext cx="1347704" cy="1284887"/>
          </a:xfrm>
          <a:prstGeom prst="rect">
            <a:avLst/>
          </a:prstGeom>
        </p:spPr>
      </p:pic>
      <p:sp>
        <p:nvSpPr>
          <p:cNvPr id="11" name="TextBox 10">
            <a:extLst>
              <a:ext uri="{FF2B5EF4-FFF2-40B4-BE49-F238E27FC236}">
                <a16:creationId xmlns:a16="http://schemas.microsoft.com/office/drawing/2014/main" xmlns="" id="{5FE7C8D7-F508-4772-AC24-2FDC88D1944E}"/>
              </a:ext>
            </a:extLst>
          </p:cNvPr>
          <p:cNvSpPr txBox="1"/>
          <p:nvPr/>
        </p:nvSpPr>
        <p:spPr>
          <a:xfrm>
            <a:off x="11619876" y="6496594"/>
            <a:ext cx="363121" cy="246221"/>
          </a:xfrm>
          <a:prstGeom prst="rect">
            <a:avLst/>
          </a:prstGeom>
          <a:noFill/>
        </p:spPr>
        <p:txBody>
          <a:bodyPr wrap="square" rtlCol="0">
            <a:spAutoFit/>
          </a:bodyPr>
          <a:lstStyle/>
          <a:p>
            <a:pPr algn="ctr"/>
            <a:r>
              <a:rPr lang="en-GB" sz="1000" b="1" dirty="0">
                <a:solidFill>
                  <a:schemeClr val="bg1">
                    <a:lumMod val="75000"/>
                  </a:schemeClr>
                </a:solidFill>
              </a:rPr>
              <a:t>12</a:t>
            </a:r>
            <a:endParaRPr lang="en-US" sz="1000" b="1" dirty="0">
              <a:solidFill>
                <a:schemeClr val="bg1">
                  <a:lumMod val="75000"/>
                </a:schemeClr>
              </a:solidFill>
            </a:endParaRPr>
          </a:p>
        </p:txBody>
      </p:sp>
      <p:sp>
        <p:nvSpPr>
          <p:cNvPr id="2" name="Rectangle 1"/>
          <p:cNvSpPr/>
          <p:nvPr/>
        </p:nvSpPr>
        <p:spPr>
          <a:xfrm>
            <a:off x="4073436" y="3960229"/>
            <a:ext cx="7909561" cy="2554545"/>
          </a:xfrm>
          <a:prstGeom prst="rect">
            <a:avLst/>
          </a:prstGeom>
        </p:spPr>
        <p:txBody>
          <a:bodyPr wrap="square">
            <a:spAutoFit/>
          </a:bodyPr>
          <a:lstStyle/>
          <a:p>
            <a:pPr algn="just"/>
            <a:r>
              <a:rPr lang="vi-VN" sz="3200" dirty="0">
                <a:solidFill>
                  <a:srgbClr val="C00000"/>
                </a:solidFill>
                <a:latin typeface="Times New Roman" panose="02020603050405020304" pitchFamily="18" charset="0"/>
                <a:cs typeface="Times New Roman" panose="02020603050405020304" pitchFamily="18" charset="0"/>
              </a:rPr>
              <a:t>Thực phẩm dễ bị phân huỷ bởi các vi sinh vật hoặc bị oxi hoá trong không khí dẫn đến hư hỏng. Do đó, nên sử dụng thực phẩm trong thời gian quy định để tránh bị ngộ độc do thực phẩm hư hỏng.</a:t>
            </a: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8224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64"/>
          <p:cNvSpPr>
            <a:spLocks noChangeArrowheads="1"/>
          </p:cNvSpPr>
          <p:nvPr/>
        </p:nvSpPr>
        <p:spPr bwMode="auto">
          <a:xfrm>
            <a:off x="814215" y="271633"/>
            <a:ext cx="10713221" cy="5949285"/>
          </a:xfrm>
          <a:prstGeom prst="roundRect">
            <a:avLst>
              <a:gd name="adj" fmla="val 16667"/>
            </a:avLst>
          </a:prstGeom>
          <a:solidFill>
            <a:schemeClr val="lt1">
              <a:lumMod val="100000"/>
              <a:lumOff val="0"/>
            </a:schemeClr>
          </a:solidFill>
          <a:ln w="9525">
            <a:solidFill>
              <a:schemeClr val="accent1">
                <a:lumMod val="100000"/>
                <a:lumOff val="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just">
              <a:spcAft>
                <a:spcPts val="0"/>
              </a:spcAft>
            </a:pPr>
            <a:r>
              <a:rPr lang="en-US" sz="3200" b="1" dirty="0">
                <a:effectLst/>
                <a:latin typeface="Times New Roman" panose="02020603050405020304" pitchFamily="18" charset="0"/>
                <a:ea typeface="Calibri"/>
                <a:cs typeface="Times New Roman" panose="02020603050405020304" pitchFamily="18" charset="0"/>
              </a:rPr>
              <a:t>Dấu hiệu nào cho biết một người bị ngộ độc thực phẩm?</a:t>
            </a:r>
            <a:endParaRPr lang="en-US" sz="3200" dirty="0">
              <a:effectLst/>
              <a:latin typeface="Times New Roman" panose="02020603050405020304" pitchFamily="18" charset="0"/>
              <a:ea typeface="Calibri"/>
              <a:cs typeface="Times New Roman" panose="02020603050405020304" pitchFamily="18" charset="0"/>
            </a:endParaRPr>
          </a:p>
          <a:p>
            <a:pPr algn="just">
              <a:spcAft>
                <a:spcPts val="0"/>
              </a:spcAft>
            </a:pPr>
            <a:r>
              <a:rPr lang="en-US" sz="3200" dirty="0">
                <a:effectLst/>
                <a:latin typeface="Times New Roman" panose="02020603050405020304" pitchFamily="18" charset="0"/>
                <a:ea typeface="Calibri"/>
                <a:cs typeface="Times New Roman" panose="02020603050405020304" pitchFamily="18" charset="0"/>
              </a:rPr>
              <a:t>Sau khi ăn hay uống thực phẩm bị nhiễm độc (sau vài phút, vài giờ, thậm chí có thể sau một ngày), người bệnh đột ngột có những triệu chứng: đau bụng, buồn nôn, nôn, đi ngoài nhiều lần (phân nước), mất nước, có thể sốt hoặc sốt cao trên 38</a:t>
            </a:r>
            <a:r>
              <a:rPr lang="en-US" sz="3200" baseline="30000" dirty="0">
                <a:effectLst/>
                <a:latin typeface="Times New Roman" panose="02020603050405020304" pitchFamily="18" charset="0"/>
                <a:ea typeface="Calibri"/>
                <a:cs typeface="Times New Roman" panose="02020603050405020304" pitchFamily="18" charset="0"/>
              </a:rPr>
              <a:t>0</a:t>
            </a:r>
            <a:r>
              <a:rPr lang="en-US" sz="3200" dirty="0">
                <a:effectLst/>
                <a:latin typeface="Times New Roman" panose="02020603050405020304" pitchFamily="18" charset="0"/>
                <a:ea typeface="Calibri"/>
                <a:cs typeface="Times New Roman" panose="02020603050405020304" pitchFamily="18" charset="0"/>
              </a:rPr>
              <a:t>C.</a:t>
            </a:r>
          </a:p>
          <a:p>
            <a:pPr algn="just">
              <a:spcAft>
                <a:spcPts val="0"/>
              </a:spcAft>
            </a:pPr>
            <a:r>
              <a:rPr lang="en-US" sz="3200" dirty="0">
                <a:effectLst/>
                <a:latin typeface="Times New Roman" panose="02020603050405020304" pitchFamily="18" charset="0"/>
                <a:ea typeface="Calibri"/>
                <a:cs typeface="Times New Roman" panose="02020603050405020304" pitchFamily="18" charset="0"/>
              </a:rPr>
              <a:t>Đối với bệnh nhân ngộ độc nhẹ, sau khi nôn và đi ngoài thải hết chất độc, sẽ bình phục.</a:t>
            </a:r>
          </a:p>
          <a:p>
            <a:pPr algn="just">
              <a:spcAft>
                <a:spcPts val="0"/>
              </a:spcAft>
            </a:pPr>
            <a:r>
              <a:rPr lang="en-US" sz="3200" dirty="0">
                <a:effectLst/>
                <a:latin typeface="Times New Roman" panose="02020603050405020304" pitchFamily="18" charset="0"/>
                <a:ea typeface="Calibri"/>
                <a:cs typeface="Times New Roman" panose="02020603050405020304" pitchFamily="18" charset="0"/>
              </a:rPr>
              <a:t>Với trường hợp có hiện tượng tím tái, khó thở,… cần nhanh chóng đưa bệnh nhân đến cơ sở y tế gần nhất để rửa ruột và có những điều trị cần thiết</a:t>
            </a:r>
            <a:r>
              <a:rPr lang="en-US" sz="3200" dirty="0" smtClean="0">
                <a:effectLst/>
                <a:latin typeface="Times New Roman" panose="02020603050405020304" pitchFamily="18" charset="0"/>
                <a:ea typeface="Calibri"/>
                <a:cs typeface="Times New Roman" panose="02020603050405020304" pitchFamily="18" charset="0"/>
              </a:rPr>
              <a:t>.</a:t>
            </a:r>
            <a:endParaRPr lang="en-US" sz="3200" dirty="0">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129114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A98154C-38EA-4435-8139-BD85046EBCD4}"/>
              </a:ext>
            </a:extLst>
          </p:cNvPr>
          <p:cNvSpPr txBox="1"/>
          <p:nvPr/>
        </p:nvSpPr>
        <p:spPr>
          <a:xfrm>
            <a:off x="1576918" y="360086"/>
            <a:ext cx="9155740" cy="1869743"/>
          </a:xfrm>
          <a:prstGeom prst="rect">
            <a:avLst/>
          </a:prstGeom>
          <a:noFill/>
        </p:spPr>
        <p:txBody>
          <a:bodyPr wrap="square" rtlCol="0">
            <a:spAutoFit/>
          </a:bodyPr>
          <a:lstStyle/>
          <a:p>
            <a:pPr algn="ct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Chủ</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a:t>
            </a: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đề</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4.2</a:t>
            </a:r>
          </a:p>
          <a:p>
            <a:pPr algn="ctr"/>
            <a:endParaRPr lang="en-GB" sz="105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nguyên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liệu</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lương</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phẩm</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p>
          <a:p>
            <a:pPr algn="ctr"/>
            <a:endParaRPr lang="en-GB" sz="5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Ôn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tập</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chủ</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đề</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4</a:t>
            </a:r>
            <a:endParaRPr lang="en-US" sz="3200" b="1" dirty="0">
              <a:solidFill>
                <a:srgbClr val="C00000"/>
              </a:solidFill>
              <a:effectLst>
                <a:glow rad="101600">
                  <a:schemeClr val="accent2">
                    <a:satMod val="175000"/>
                    <a:alpha val="40000"/>
                  </a:schemeClr>
                </a:glow>
              </a:effectLst>
            </a:endParaRPr>
          </a:p>
        </p:txBody>
      </p:sp>
      <p:sp>
        <p:nvSpPr>
          <p:cNvPr id="10" name="TextBox 9">
            <a:extLst>
              <a:ext uri="{FF2B5EF4-FFF2-40B4-BE49-F238E27FC236}">
                <a16:creationId xmlns:a16="http://schemas.microsoft.com/office/drawing/2014/main" xmlns="" id="{E710A0C9-D99C-4E6A-99C8-B60C68202636}"/>
              </a:ext>
            </a:extLst>
          </p:cNvPr>
          <p:cNvSpPr txBox="1"/>
          <p:nvPr/>
        </p:nvSpPr>
        <p:spPr>
          <a:xfrm>
            <a:off x="4703022" y="2309758"/>
            <a:ext cx="7098414" cy="1077218"/>
          </a:xfrm>
          <a:prstGeom prst="rect">
            <a:avLst/>
          </a:prstGeom>
          <a:noFill/>
        </p:spPr>
        <p:txBody>
          <a:bodyPr wrap="square" rtlCol="0">
            <a:spAutoFit/>
          </a:bodyPr>
          <a:lstStyle/>
          <a:p>
            <a:pPr lvl="0" algn="just">
              <a:spcBef>
                <a:spcPts val="600"/>
              </a:spcBef>
              <a:spcAft>
                <a:spcPts val="600"/>
              </a:spcAft>
            </a:pPr>
            <a:r>
              <a:rPr lang="en-GB" sz="3200" b="1" dirty="0" smtClean="0">
                <a:solidFill>
                  <a:srgbClr val="00B050"/>
                </a:solidFill>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Em hãy nêu một số dấu hiệu nhận biết thực phẩm bị hỏng</a:t>
            </a:r>
            <a:r>
              <a:rPr lang="en-GB" sz="3200" dirty="0" smtClean="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2F27F70F-4264-459C-B1E1-67E3C68A449A}"/>
              </a:ext>
            </a:extLst>
          </p:cNvPr>
          <p:cNvPicPr>
            <a:picLocks noChangeAspect="1"/>
          </p:cNvPicPr>
          <p:nvPr/>
        </p:nvPicPr>
        <p:blipFill rotWithShape="1">
          <a:blip r:embed="rId2"/>
          <a:srcRect l="50000"/>
          <a:stretch/>
        </p:blipFill>
        <p:spPr>
          <a:xfrm>
            <a:off x="116054" y="2577638"/>
            <a:ext cx="4276063" cy="3836748"/>
          </a:xfrm>
          <a:prstGeom prst="rect">
            <a:avLst/>
          </a:prstGeom>
        </p:spPr>
      </p:pic>
      <p:pic>
        <p:nvPicPr>
          <p:cNvPr id="5" name="Picture 4">
            <a:extLst>
              <a:ext uri="{FF2B5EF4-FFF2-40B4-BE49-F238E27FC236}">
                <a16:creationId xmlns:a16="http://schemas.microsoft.com/office/drawing/2014/main" xmlns="" id="{1B755637-7A24-4F05-86A9-B2E27F0BC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7523" y="152026"/>
            <a:ext cx="1347704" cy="1284887"/>
          </a:xfrm>
          <a:prstGeom prst="rect">
            <a:avLst/>
          </a:prstGeom>
        </p:spPr>
      </p:pic>
      <p:sp>
        <p:nvSpPr>
          <p:cNvPr id="11" name="TextBox 10">
            <a:extLst>
              <a:ext uri="{FF2B5EF4-FFF2-40B4-BE49-F238E27FC236}">
                <a16:creationId xmlns:a16="http://schemas.microsoft.com/office/drawing/2014/main" xmlns="" id="{5FE7C8D7-F508-4772-AC24-2FDC88D1944E}"/>
              </a:ext>
            </a:extLst>
          </p:cNvPr>
          <p:cNvSpPr txBox="1"/>
          <p:nvPr/>
        </p:nvSpPr>
        <p:spPr>
          <a:xfrm>
            <a:off x="11619876" y="6496594"/>
            <a:ext cx="363121" cy="246221"/>
          </a:xfrm>
          <a:prstGeom prst="rect">
            <a:avLst/>
          </a:prstGeom>
          <a:noFill/>
        </p:spPr>
        <p:txBody>
          <a:bodyPr wrap="square" rtlCol="0">
            <a:spAutoFit/>
          </a:bodyPr>
          <a:lstStyle/>
          <a:p>
            <a:pPr algn="ctr"/>
            <a:r>
              <a:rPr lang="en-GB" sz="1000" b="1" dirty="0">
                <a:solidFill>
                  <a:schemeClr val="bg1">
                    <a:lumMod val="75000"/>
                  </a:schemeClr>
                </a:solidFill>
              </a:rPr>
              <a:t>12</a:t>
            </a:r>
            <a:endParaRPr lang="en-US" sz="1000" b="1" dirty="0">
              <a:solidFill>
                <a:schemeClr val="bg1">
                  <a:lumMod val="75000"/>
                </a:schemeClr>
              </a:solidFill>
            </a:endParaRPr>
          </a:p>
        </p:txBody>
      </p:sp>
      <p:sp>
        <p:nvSpPr>
          <p:cNvPr id="2" name="Rectangle 1"/>
          <p:cNvSpPr/>
          <p:nvPr/>
        </p:nvSpPr>
        <p:spPr>
          <a:xfrm>
            <a:off x="4703022" y="3604739"/>
            <a:ext cx="7098414" cy="3046988"/>
          </a:xfrm>
          <a:prstGeom prst="rect">
            <a:avLst/>
          </a:prstGeom>
        </p:spPr>
        <p:txBody>
          <a:bodyPr wrap="square">
            <a:spAutoFit/>
          </a:bodyPr>
          <a:lstStyle/>
          <a:p>
            <a:r>
              <a:rPr lang="vi-VN" sz="3200" dirty="0">
                <a:solidFill>
                  <a:srgbClr val="C00000"/>
                </a:solidFill>
                <a:latin typeface="Times New Roman" panose="02020603050405020304" pitchFamily="18" charset="0"/>
                <a:cs typeface="Times New Roman" panose="02020603050405020304" pitchFamily="18" charset="0"/>
              </a:rPr>
              <a:t>- Trái cây để lâu sẽ héo, mốc và chuyển màu sắc.</a:t>
            </a:r>
            <a:endParaRPr lang="en-US" sz="3200" dirty="0">
              <a:solidFill>
                <a:srgbClr val="C00000"/>
              </a:solidFill>
              <a:latin typeface="Times New Roman" panose="02020603050405020304" pitchFamily="18" charset="0"/>
              <a:cs typeface="Times New Roman" panose="02020603050405020304" pitchFamily="18" charset="0"/>
            </a:endParaRPr>
          </a:p>
          <a:p>
            <a:r>
              <a:rPr lang="vi-VN" sz="3200" dirty="0">
                <a:solidFill>
                  <a:srgbClr val="C00000"/>
                </a:solidFill>
                <a:latin typeface="Times New Roman" panose="02020603050405020304" pitchFamily="18" charset="0"/>
                <a:cs typeface="Times New Roman" panose="02020603050405020304" pitchFamily="18" charset="0"/>
              </a:rPr>
              <a:t>- Rau xanh để lâu sẽ héo, thối rữa.</a:t>
            </a:r>
            <a:endParaRPr lang="en-US" sz="3200" dirty="0">
              <a:solidFill>
                <a:srgbClr val="C00000"/>
              </a:solidFill>
              <a:latin typeface="Times New Roman" panose="02020603050405020304" pitchFamily="18" charset="0"/>
              <a:cs typeface="Times New Roman" panose="02020603050405020304" pitchFamily="18" charset="0"/>
            </a:endParaRPr>
          </a:p>
          <a:p>
            <a:r>
              <a:rPr lang="vi-VN" sz="3200" dirty="0">
                <a:solidFill>
                  <a:srgbClr val="C00000"/>
                </a:solidFill>
                <a:latin typeface="Times New Roman" panose="02020603050405020304" pitchFamily="18" charset="0"/>
                <a:cs typeface="Times New Roman" panose="02020603050405020304" pitchFamily="18" charset="0"/>
              </a:rPr>
              <a:t>- Thịt cá để lâu sẽ xuất hiện nấm mốc, có mùi ươn khó chịu.</a:t>
            </a:r>
            <a:endParaRPr lang="en-US" sz="3200" dirty="0">
              <a:solidFill>
                <a:srgbClr val="C00000"/>
              </a:solidFill>
              <a:latin typeface="Times New Roman" panose="02020603050405020304" pitchFamily="18" charset="0"/>
              <a:cs typeface="Times New Roman" panose="02020603050405020304" pitchFamily="18" charset="0"/>
            </a:endParaRPr>
          </a:p>
          <a:p>
            <a:r>
              <a:rPr lang="vi-VN" sz="3200" dirty="0">
                <a:solidFill>
                  <a:srgbClr val="C00000"/>
                </a:solidFill>
                <a:latin typeface="Times New Roman" panose="02020603050405020304" pitchFamily="18" charset="0"/>
                <a:cs typeface="Times New Roman" panose="02020603050405020304" pitchFamily="18" charset="0"/>
              </a:rPr>
              <a:t>- Bánh mì để lâu sẽ xuất hiện mốc xanh.</a:t>
            </a: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89879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4485" y="692419"/>
            <a:ext cx="10847882" cy="107721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Để sử dụng lương thực – thực phẩm an toàn, em thường phải chú ý những điều gì?</a:t>
            </a:r>
          </a:p>
        </p:txBody>
      </p:sp>
      <p:sp>
        <p:nvSpPr>
          <p:cNvPr id="5" name="Rectangle 4"/>
          <p:cNvSpPr/>
          <p:nvPr/>
        </p:nvSpPr>
        <p:spPr>
          <a:xfrm>
            <a:off x="1039317" y="2219104"/>
            <a:ext cx="10593049" cy="4031873"/>
          </a:xfrm>
          <a:prstGeom prst="rect">
            <a:avLst/>
          </a:prstGeom>
        </p:spPr>
        <p:txBody>
          <a:bodyPr wrap="square">
            <a:spAutoFit/>
          </a:bodyPr>
          <a:lstStyle/>
          <a:p>
            <a:r>
              <a:rPr lang="vi-VN" sz="3200" dirty="0">
                <a:solidFill>
                  <a:srgbClr val="C00000"/>
                </a:solidFill>
                <a:latin typeface="+mj-lt"/>
              </a:rPr>
              <a:t>- Chọn lương thực - thực phẩm còn hạn sử dụng, có nguồn gốc rõ ràng, tươi mới, được giết mổ đúng tiêu chuẩn;</a:t>
            </a:r>
            <a:endParaRPr lang="en-US" sz="3200" dirty="0">
              <a:solidFill>
                <a:srgbClr val="C00000"/>
              </a:solidFill>
              <a:latin typeface="+mj-lt"/>
            </a:endParaRPr>
          </a:p>
          <a:p>
            <a:r>
              <a:rPr lang="vi-VN" sz="3200" dirty="0">
                <a:solidFill>
                  <a:srgbClr val="C00000"/>
                </a:solidFill>
                <a:latin typeface="+mj-lt"/>
              </a:rPr>
              <a:t>- Chế biến thực phẩm an toàn, sạch sẽ, kĩ lưỡng;</a:t>
            </a:r>
            <a:endParaRPr lang="en-US" sz="3200" dirty="0">
              <a:solidFill>
                <a:srgbClr val="C00000"/>
              </a:solidFill>
              <a:latin typeface="+mj-lt"/>
            </a:endParaRPr>
          </a:p>
          <a:p>
            <a:r>
              <a:rPr lang="vi-VN" sz="3200" dirty="0">
                <a:solidFill>
                  <a:srgbClr val="C00000"/>
                </a:solidFill>
                <a:latin typeface="+mj-lt"/>
              </a:rPr>
              <a:t>- Giữ vệ sinh nơi chế biến thực phẩm và đồ dùng nấu nướng;</a:t>
            </a:r>
            <a:endParaRPr lang="en-US" sz="3200" dirty="0">
              <a:solidFill>
                <a:srgbClr val="C00000"/>
              </a:solidFill>
              <a:latin typeface="+mj-lt"/>
            </a:endParaRPr>
          </a:p>
          <a:p>
            <a:r>
              <a:rPr lang="vi-VN" sz="3200" dirty="0">
                <a:solidFill>
                  <a:srgbClr val="C00000"/>
                </a:solidFill>
                <a:latin typeface="+mj-lt"/>
              </a:rPr>
              <a:t>- Bảo quản thức ăn chín đúng cách và đun kĩ lại trước khi ăn;</a:t>
            </a:r>
            <a:endParaRPr lang="en-US" sz="3200" dirty="0">
              <a:solidFill>
                <a:srgbClr val="C00000"/>
              </a:solidFill>
              <a:latin typeface="+mj-lt"/>
            </a:endParaRPr>
          </a:p>
          <a:p>
            <a:r>
              <a:rPr lang="vi-VN" sz="3200" dirty="0">
                <a:solidFill>
                  <a:srgbClr val="C00000"/>
                </a:solidFill>
                <a:latin typeface="+mj-lt"/>
              </a:rPr>
              <a:t>- Sử dụng nước sạch trong ăn uống;</a:t>
            </a:r>
            <a:endParaRPr lang="en-US" sz="3200" dirty="0">
              <a:solidFill>
                <a:srgbClr val="C00000"/>
              </a:solidFill>
              <a:latin typeface="+mj-lt"/>
            </a:endParaRPr>
          </a:p>
          <a:p>
            <a:r>
              <a:rPr lang="vi-VN" sz="3200" dirty="0">
                <a:solidFill>
                  <a:srgbClr val="C00000"/>
                </a:solidFill>
                <a:latin typeface="+mj-lt"/>
              </a:rPr>
              <a:t>- Giữ vệ sinh cá nhân sạch sẽ;</a:t>
            </a:r>
            <a:endParaRPr lang="en-US" sz="3200" dirty="0">
              <a:solidFill>
                <a:srgbClr val="C00000"/>
              </a:solidFill>
              <a:latin typeface="+mj-lt"/>
            </a:endParaRPr>
          </a:p>
          <a:p>
            <a:r>
              <a:rPr lang="vi-VN" sz="3200" dirty="0">
                <a:solidFill>
                  <a:srgbClr val="C00000"/>
                </a:solidFill>
                <a:latin typeface="+mj-lt"/>
              </a:rPr>
              <a:t>- Giữ vệ sinh môi trường.</a:t>
            </a:r>
            <a:endParaRPr lang="en-US" sz="3200" dirty="0">
              <a:solidFill>
                <a:srgbClr val="C00000"/>
              </a:solidFill>
              <a:latin typeface="+mj-lt"/>
            </a:endParaRPr>
          </a:p>
        </p:txBody>
      </p:sp>
    </p:spTree>
    <p:extLst>
      <p:ext uri="{BB962C8B-B14F-4D97-AF65-F5344CB8AC3E}">
        <p14:creationId xmlns:p14="http://schemas.microsoft.com/office/powerpoint/2010/main" val="76950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A98154C-38EA-4435-8139-BD85046EBCD4}"/>
              </a:ext>
            </a:extLst>
          </p:cNvPr>
          <p:cNvSpPr txBox="1"/>
          <p:nvPr/>
        </p:nvSpPr>
        <p:spPr>
          <a:xfrm>
            <a:off x="1576918" y="1386"/>
            <a:ext cx="9155740" cy="661720"/>
          </a:xfrm>
          <a:prstGeom prst="rect">
            <a:avLst/>
          </a:prstGeom>
          <a:noFill/>
        </p:spPr>
        <p:txBody>
          <a:bodyPr wrap="square" rtlCol="0">
            <a:spAutoFit/>
          </a:bodyPr>
          <a:lstStyle/>
          <a:p>
            <a:pPr algn="ctr"/>
            <a:endParaRPr lang="en-GB" sz="5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Ôn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tập</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chủ</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đề</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4</a:t>
            </a:r>
            <a:endParaRPr lang="en-US" sz="3200" b="1" dirty="0">
              <a:solidFill>
                <a:srgbClr val="C00000"/>
              </a:solidFill>
              <a:effectLst>
                <a:glow rad="101600">
                  <a:schemeClr val="accent2">
                    <a:satMod val="175000"/>
                    <a:alpha val="40000"/>
                  </a:schemeClr>
                </a:glow>
              </a:effectLst>
            </a:endParaRPr>
          </a:p>
        </p:txBody>
      </p:sp>
      <p:pic>
        <p:nvPicPr>
          <p:cNvPr id="5" name="Picture 4">
            <a:extLst>
              <a:ext uri="{FF2B5EF4-FFF2-40B4-BE49-F238E27FC236}">
                <a16:creationId xmlns:a16="http://schemas.microsoft.com/office/drawing/2014/main" xmlns="" id="{0ECAE919-48D5-4A90-8216-9722301374EE}"/>
              </a:ext>
            </a:extLst>
          </p:cNvPr>
          <p:cNvPicPr>
            <a:picLocks noChangeAspect="1"/>
          </p:cNvPicPr>
          <p:nvPr/>
        </p:nvPicPr>
        <p:blipFill>
          <a:blip r:embed="rId2"/>
          <a:stretch>
            <a:fillRect/>
          </a:stretch>
        </p:blipFill>
        <p:spPr>
          <a:xfrm>
            <a:off x="951345" y="1064383"/>
            <a:ext cx="10764324" cy="5825267"/>
          </a:xfrm>
          <a:prstGeom prst="rect">
            <a:avLst/>
          </a:prstGeom>
        </p:spPr>
      </p:pic>
      <p:sp>
        <p:nvSpPr>
          <p:cNvPr id="15" name="TextBox 14">
            <a:extLst>
              <a:ext uri="{FF2B5EF4-FFF2-40B4-BE49-F238E27FC236}">
                <a16:creationId xmlns:a16="http://schemas.microsoft.com/office/drawing/2014/main" xmlns="" id="{707D53D6-578E-4859-9145-7B994E2E0858}"/>
              </a:ext>
            </a:extLst>
          </p:cNvPr>
          <p:cNvSpPr txBox="1"/>
          <p:nvPr/>
        </p:nvSpPr>
        <p:spPr>
          <a:xfrm>
            <a:off x="11715669" y="6557557"/>
            <a:ext cx="363121" cy="246221"/>
          </a:xfrm>
          <a:prstGeom prst="rect">
            <a:avLst/>
          </a:prstGeom>
          <a:noFill/>
        </p:spPr>
        <p:txBody>
          <a:bodyPr wrap="square" rtlCol="0">
            <a:spAutoFit/>
          </a:bodyPr>
          <a:lstStyle/>
          <a:p>
            <a:pPr algn="ctr"/>
            <a:r>
              <a:rPr lang="en-GB" sz="1000" b="1" dirty="0">
                <a:solidFill>
                  <a:schemeClr val="bg1">
                    <a:lumMod val="75000"/>
                  </a:schemeClr>
                </a:solidFill>
              </a:rPr>
              <a:t>14</a:t>
            </a:r>
            <a:endParaRPr lang="en-US" sz="1000" b="1" dirty="0">
              <a:solidFill>
                <a:schemeClr val="bg1">
                  <a:lumMod val="75000"/>
                </a:schemeClr>
              </a:solidFill>
            </a:endParaRPr>
          </a:p>
        </p:txBody>
      </p:sp>
      <p:sp>
        <p:nvSpPr>
          <p:cNvPr id="16" name="Rectangle 15">
            <a:extLst>
              <a:ext uri="{FF2B5EF4-FFF2-40B4-BE49-F238E27FC236}">
                <a16:creationId xmlns:a16="http://schemas.microsoft.com/office/drawing/2014/main" xmlns="" id="{6A40FE1B-2C39-4257-B0AA-0AF7DAB693CB}"/>
              </a:ext>
            </a:extLst>
          </p:cNvPr>
          <p:cNvSpPr/>
          <p:nvPr/>
        </p:nvSpPr>
        <p:spPr>
          <a:xfrm>
            <a:off x="113211" y="119743"/>
            <a:ext cx="11965578" cy="6618514"/>
          </a:xfrm>
          <a:prstGeom prst="rect">
            <a:avLst/>
          </a:prstGeom>
          <a:noFill/>
          <a:ln w="38100">
            <a:solidFill>
              <a:schemeClr val="bg1">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2226969"/>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22" name="Picture 21">
            <a:extLst>
              <a:ext uri="{FF2B5EF4-FFF2-40B4-BE49-F238E27FC236}">
                <a16:creationId xmlns="" xmlns:a16="http://schemas.microsoft.com/office/drawing/2014/main" id="{C889F18B-BA69-4FC7-B0F5-B9CA2ACA8326}"/>
              </a:ext>
            </a:extLst>
          </p:cNvPr>
          <p:cNvPicPr>
            <a:picLocks noChangeAspect="1"/>
          </p:cNvPicPr>
          <p:nvPr/>
        </p:nvPicPr>
        <p:blipFill rotWithShape="1">
          <a:blip r:embed="rId3"/>
          <a:srcRect r="63207" b="91111"/>
          <a:stretch/>
        </p:blipFill>
        <p:spPr>
          <a:xfrm>
            <a:off x="0" y="0"/>
            <a:ext cx="12192000" cy="6858000"/>
          </a:xfrm>
          <a:prstGeom prst="rect">
            <a:avLst/>
          </a:prstGeom>
        </p:spPr>
      </p:pic>
      <p:sp>
        <p:nvSpPr>
          <p:cNvPr id="188" name="Google Shape;188;p16"/>
          <p:cNvSpPr txBox="1">
            <a:spLocks noGrp="1"/>
          </p:cNvSpPr>
          <p:nvPr>
            <p:ph type="title"/>
          </p:nvPr>
        </p:nvSpPr>
        <p:spPr>
          <a:xfrm>
            <a:off x="366334" y="187593"/>
            <a:ext cx="3037839" cy="528400"/>
          </a:xfrm>
          <a:prstGeom prst="rect">
            <a:avLst/>
          </a:prstGeom>
        </p:spPr>
        <p:txBody>
          <a:bodyPr spcFirstLastPara="1" wrap="square" lIns="0" tIns="0" rIns="0" bIns="0" anchor="ctr" anchorCtr="0">
            <a:noAutofit/>
          </a:bodyPr>
          <a:lstStyle/>
          <a:p>
            <a:r>
              <a:rPr lang="en" sz="4300" dirty="0">
                <a:latin typeface="Palatino Linotype" panose="02040502050505030304" pitchFamily="18" charset="0"/>
              </a:rPr>
              <a:t>2. Dấu hiệu</a:t>
            </a:r>
            <a:endParaRPr sz="4300" dirty="0">
              <a:latin typeface="Palatino Linotype" panose="02040502050505030304" pitchFamily="18" charset="0"/>
            </a:endParaRPr>
          </a:p>
        </p:txBody>
      </p:sp>
      <p:sp>
        <p:nvSpPr>
          <p:cNvPr id="192" name="Google Shape;192;p16"/>
          <p:cNvSpPr txBox="1">
            <a:spLocks noGrp="1"/>
          </p:cNvSpPr>
          <p:nvPr>
            <p:ph type="sldNum" idx="12"/>
          </p:nvPr>
        </p:nvSpPr>
        <p:spPr>
          <a:xfrm>
            <a:off x="11205833" y="6257835"/>
            <a:ext cx="731600" cy="400400"/>
          </a:xfrm>
          <a:prstGeom prst="rect">
            <a:avLst/>
          </a:prstGeom>
        </p:spPr>
        <p:txBody>
          <a:bodyPr spcFirstLastPara="1" wrap="square" lIns="0" tIns="0" rIns="0" bIns="0" anchor="ctr" anchorCtr="0">
            <a:noAutofit/>
          </a:bodyPr>
          <a:lstStyle/>
          <a:p>
            <a:fld id="{00000000-1234-1234-1234-123412341234}" type="slidenum">
              <a:rPr lang="en">
                <a:latin typeface="Palatino Linotype" panose="02040502050505030304" pitchFamily="18" charset="0"/>
              </a:rPr>
              <a:pPr/>
              <a:t>29</a:t>
            </a:fld>
            <a:endParaRPr>
              <a:latin typeface="Palatino Linotype" panose="02040502050505030304" pitchFamily="18" charset="0"/>
            </a:endParaRPr>
          </a:p>
        </p:txBody>
      </p:sp>
      <p:pic>
        <p:nvPicPr>
          <p:cNvPr id="10" name="Picture 9">
            <a:extLst>
              <a:ext uri="{FF2B5EF4-FFF2-40B4-BE49-F238E27FC236}">
                <a16:creationId xmlns="" xmlns:a16="http://schemas.microsoft.com/office/drawing/2014/main" id="{0A112F33-337E-42E9-B483-02CFC65A6831}"/>
              </a:ext>
            </a:extLst>
          </p:cNvPr>
          <p:cNvPicPr>
            <a:picLocks noChangeAspect="1"/>
          </p:cNvPicPr>
          <p:nvPr/>
        </p:nvPicPr>
        <p:blipFill rotWithShape="1">
          <a:blip r:embed="rId3"/>
          <a:srcRect l="10204" t="40148" r="53650" b="40593"/>
          <a:stretch/>
        </p:blipFill>
        <p:spPr>
          <a:xfrm>
            <a:off x="7660640" y="469326"/>
            <a:ext cx="3193149" cy="1034355"/>
          </a:xfrm>
          <a:prstGeom prst="rect">
            <a:avLst/>
          </a:prstGeom>
        </p:spPr>
      </p:pic>
      <p:pic>
        <p:nvPicPr>
          <p:cNvPr id="18" name="Picture 17">
            <a:extLst>
              <a:ext uri="{FF2B5EF4-FFF2-40B4-BE49-F238E27FC236}">
                <a16:creationId xmlns="" xmlns:a16="http://schemas.microsoft.com/office/drawing/2014/main" id="{6852E45A-417C-4286-A43D-260E512EA975}"/>
              </a:ext>
            </a:extLst>
          </p:cNvPr>
          <p:cNvPicPr>
            <a:picLocks noChangeAspect="1"/>
          </p:cNvPicPr>
          <p:nvPr/>
        </p:nvPicPr>
        <p:blipFill rotWithShape="1">
          <a:blip r:embed="rId3"/>
          <a:srcRect l="51391" t="10667" r="12464" b="70370"/>
          <a:stretch/>
        </p:blipFill>
        <p:spPr>
          <a:xfrm>
            <a:off x="3465506" y="424426"/>
            <a:ext cx="2816161" cy="985903"/>
          </a:xfrm>
          <a:prstGeom prst="rect">
            <a:avLst/>
          </a:prstGeom>
        </p:spPr>
      </p:pic>
      <p:pic>
        <p:nvPicPr>
          <p:cNvPr id="19" name="Picture 18" descr="Vật liệu: &#10;">
            <a:extLst>
              <a:ext uri="{FF2B5EF4-FFF2-40B4-BE49-F238E27FC236}">
                <a16:creationId xmlns="" xmlns:a16="http://schemas.microsoft.com/office/drawing/2014/main" id="{50308544-FE69-4248-9936-3A7B0CBC799D}"/>
              </a:ext>
            </a:extLst>
          </p:cNvPr>
          <p:cNvPicPr>
            <a:picLocks noChangeAspect="1"/>
          </p:cNvPicPr>
          <p:nvPr/>
        </p:nvPicPr>
        <p:blipFill rotWithShape="1">
          <a:blip r:embed="rId3"/>
          <a:srcRect l="9336" t="10518" r="53301" b="70815"/>
          <a:stretch/>
        </p:blipFill>
        <p:spPr>
          <a:xfrm>
            <a:off x="251085" y="1410329"/>
            <a:ext cx="2816161" cy="1057233"/>
          </a:xfrm>
          <a:prstGeom prst="rect">
            <a:avLst/>
          </a:prstGeom>
        </p:spPr>
      </p:pic>
      <p:pic>
        <p:nvPicPr>
          <p:cNvPr id="20" name="Picture 19">
            <a:extLst>
              <a:ext uri="{FF2B5EF4-FFF2-40B4-BE49-F238E27FC236}">
                <a16:creationId xmlns="" xmlns:a16="http://schemas.microsoft.com/office/drawing/2014/main" id="{A64E64CD-0092-4371-BF32-B3A5C5215FFB}"/>
              </a:ext>
            </a:extLst>
          </p:cNvPr>
          <p:cNvPicPr>
            <a:picLocks noChangeAspect="1"/>
          </p:cNvPicPr>
          <p:nvPr/>
        </p:nvPicPr>
        <p:blipFill rotWithShape="1">
          <a:blip r:embed="rId3"/>
          <a:srcRect l="51361" t="39990" r="12636" b="40384"/>
          <a:stretch/>
        </p:blipFill>
        <p:spPr>
          <a:xfrm>
            <a:off x="3350154" y="3522953"/>
            <a:ext cx="3139532" cy="1181459"/>
          </a:xfrm>
          <a:prstGeom prst="rect">
            <a:avLst/>
          </a:prstGeom>
        </p:spPr>
      </p:pic>
      <p:pic>
        <p:nvPicPr>
          <p:cNvPr id="21" name="Picture 20">
            <a:extLst>
              <a:ext uri="{FF2B5EF4-FFF2-40B4-BE49-F238E27FC236}">
                <a16:creationId xmlns="" xmlns:a16="http://schemas.microsoft.com/office/drawing/2014/main" id="{1BFE16D3-4E47-4BA6-AB5F-987BF8CF5314}"/>
              </a:ext>
            </a:extLst>
          </p:cNvPr>
          <p:cNvPicPr>
            <a:picLocks noChangeAspect="1"/>
          </p:cNvPicPr>
          <p:nvPr/>
        </p:nvPicPr>
        <p:blipFill rotWithShape="1">
          <a:blip r:embed="rId3"/>
          <a:srcRect l="9163" t="67556" r="54692" b="12741"/>
          <a:stretch/>
        </p:blipFill>
        <p:spPr>
          <a:xfrm>
            <a:off x="7738295" y="3464317"/>
            <a:ext cx="3139532" cy="1044040"/>
          </a:xfrm>
          <a:prstGeom prst="rect">
            <a:avLst/>
          </a:prstGeom>
        </p:spPr>
      </p:pic>
      <p:sp>
        <p:nvSpPr>
          <p:cNvPr id="28" name="TextBox 27">
            <a:extLst>
              <a:ext uri="{FF2B5EF4-FFF2-40B4-BE49-F238E27FC236}">
                <a16:creationId xmlns="" xmlns:a16="http://schemas.microsoft.com/office/drawing/2014/main" id="{10A427F0-891A-4831-8B30-EB518254C9BD}"/>
              </a:ext>
            </a:extLst>
          </p:cNvPr>
          <p:cNvSpPr txBox="1"/>
          <p:nvPr/>
        </p:nvSpPr>
        <p:spPr>
          <a:xfrm>
            <a:off x="617112" y="1668932"/>
            <a:ext cx="2265683" cy="640171"/>
          </a:xfrm>
          <a:prstGeom prst="rect">
            <a:avLst/>
          </a:prstGeom>
          <a:noFill/>
        </p:spPr>
        <p:txBody>
          <a:bodyPr wrap="square" lIns="121917" tIns="60958" rIns="121917" bIns="60958">
            <a:spAutoFit/>
          </a:bodyPr>
          <a:lstStyle/>
          <a:p>
            <a:pPr algn="ctr">
              <a:lnSpc>
                <a:spcPct val="105000"/>
              </a:lnSpc>
              <a:spcBef>
                <a:spcPts val="800"/>
              </a:spcBef>
              <a:spcAft>
                <a:spcPts val="800"/>
              </a:spcAft>
            </a:pPr>
            <a:r>
              <a:rPr lang="en-US" sz="3200" b="1" dirty="0" err="1">
                <a:solidFill>
                  <a:srgbClr val="000000"/>
                </a:solidFill>
                <a:latin typeface="Palatino Linotype" panose="02040502050505030304" pitchFamily="18" charset="0"/>
                <a:ea typeface="Calibri" panose="020F0502020204030204" pitchFamily="34" charset="0"/>
              </a:rPr>
              <a:t>Vật</a:t>
            </a:r>
            <a:r>
              <a:rPr lang="en-US" sz="3200" b="1" dirty="0">
                <a:solidFill>
                  <a:srgbClr val="000000"/>
                </a:solidFill>
                <a:latin typeface="Palatino Linotype" panose="02040502050505030304" pitchFamily="18" charset="0"/>
                <a:ea typeface="Calibri" panose="020F0502020204030204" pitchFamily="34" charset="0"/>
              </a:rPr>
              <a:t> </a:t>
            </a:r>
            <a:r>
              <a:rPr lang="en-US" sz="3200" b="1" dirty="0" err="1">
                <a:solidFill>
                  <a:srgbClr val="000000"/>
                </a:solidFill>
                <a:latin typeface="Palatino Linotype" panose="02040502050505030304" pitchFamily="18" charset="0"/>
                <a:ea typeface="Calibri" panose="020F0502020204030204" pitchFamily="34" charset="0"/>
              </a:rPr>
              <a:t>liệu</a:t>
            </a:r>
            <a:r>
              <a:rPr lang="en-US" sz="3200" b="1" dirty="0">
                <a:solidFill>
                  <a:srgbClr val="000000"/>
                </a:solidFill>
                <a:latin typeface="Palatino Linotype" panose="02040502050505030304" pitchFamily="18" charset="0"/>
                <a:ea typeface="Calibri" panose="020F0502020204030204" pitchFamily="34" charset="0"/>
              </a:rPr>
              <a:t>: </a:t>
            </a:r>
          </a:p>
        </p:txBody>
      </p:sp>
      <p:sp>
        <p:nvSpPr>
          <p:cNvPr id="24" name="TextBox 23">
            <a:extLst>
              <a:ext uri="{FF2B5EF4-FFF2-40B4-BE49-F238E27FC236}">
                <a16:creationId xmlns="" xmlns:a16="http://schemas.microsoft.com/office/drawing/2014/main" id="{4635AB90-9656-40A9-B18A-B9B9485E9007}"/>
              </a:ext>
            </a:extLst>
          </p:cNvPr>
          <p:cNvSpPr txBox="1"/>
          <p:nvPr/>
        </p:nvSpPr>
        <p:spPr>
          <a:xfrm>
            <a:off x="231035" y="2793275"/>
            <a:ext cx="3037839" cy="4206280"/>
          </a:xfrm>
          <a:prstGeom prst="rect">
            <a:avLst/>
          </a:prstGeom>
          <a:noFill/>
        </p:spPr>
        <p:txBody>
          <a:bodyPr wrap="square" lIns="121917" tIns="60958" rIns="121917" bIns="60958" rtlCol="0">
            <a:spAutoFit/>
          </a:bodyPr>
          <a:lstStyle/>
          <a:p>
            <a:pPr algn="just">
              <a:lnSpc>
                <a:spcPct val="105000"/>
              </a:lnSpc>
              <a:spcBef>
                <a:spcPts val="800"/>
              </a:spcBef>
              <a:spcAft>
                <a:spcPts val="800"/>
              </a:spcAft>
            </a:pP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Là</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hỗn</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hợp</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một</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số</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con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sử</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như</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là</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vào</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trong</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một</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quá</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sản</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chế</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tạo</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để</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làm</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ra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sản</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phục</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vụ</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124E48"/>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100" dirty="0">
                <a:solidFill>
                  <a:srgbClr val="124E48"/>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5000"/>
              </a:lnSpc>
              <a:spcBef>
                <a:spcPts val="800"/>
              </a:spcBef>
              <a:spcAft>
                <a:spcPts val="800"/>
              </a:spcAft>
            </a:pPr>
            <a:r>
              <a:rPr 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VD: </a:t>
            </a:r>
            <a:r>
              <a:rPr 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kim</a:t>
            </a:r>
            <a:r>
              <a:rPr 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nhựa</a:t>
            </a:r>
            <a:r>
              <a:rPr 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tinh</a:t>
            </a:r>
            <a:r>
              <a:rPr 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a:t>
            </a:r>
            <a:r>
              <a:rPr lang="en-US"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endParaRPr lang="en-US" sz="21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 xmlns:a16="http://schemas.microsoft.com/office/drawing/2014/main" id="{26AD39F7-5E82-4BDC-AF79-B240DA906DB3}"/>
              </a:ext>
            </a:extLst>
          </p:cNvPr>
          <p:cNvSpPr txBox="1"/>
          <p:nvPr/>
        </p:nvSpPr>
        <p:spPr>
          <a:xfrm>
            <a:off x="3795669" y="1503682"/>
            <a:ext cx="3514193" cy="1684735"/>
          </a:xfrm>
          <a:prstGeom prst="rect">
            <a:avLst/>
          </a:prstGeom>
          <a:noFill/>
        </p:spPr>
        <p:txBody>
          <a:bodyPr wrap="square" lIns="121917" tIns="60958" rIns="121917" bIns="60958" rtlCol="0">
            <a:spAutoFit/>
          </a:bodyPr>
          <a:lstStyle/>
          <a:p>
            <a:pPr algn="just">
              <a:lnSpc>
                <a:spcPct val="105000"/>
              </a:lnSpc>
              <a:spcBef>
                <a:spcPts val="800"/>
              </a:spcBef>
              <a:spcAft>
                <a:spcPts val="800"/>
              </a:spcAft>
            </a:pPr>
            <a:r>
              <a:rPr lang="en-US" sz="2100" dirty="0">
                <a:solidFill>
                  <a:srgbClr val="FF0000"/>
                </a:solidFill>
                <a:latin typeface="Times New Roman" panose="02020603050405020304" pitchFamily="18" charset="0"/>
                <a:ea typeface="Calibri" panose="020F0502020204030204" pitchFamily="34" charset="0"/>
              </a:rPr>
              <a:t>Khi </a:t>
            </a:r>
            <a:r>
              <a:rPr lang="en-US" sz="2100" dirty="0" err="1">
                <a:solidFill>
                  <a:srgbClr val="FF0000"/>
                </a:solidFill>
                <a:latin typeface="Times New Roman" panose="02020603050405020304" pitchFamily="18" charset="0"/>
                <a:ea typeface="Calibri" panose="020F0502020204030204" pitchFamily="34" charset="0"/>
              </a:rPr>
              <a:t>cháy</a:t>
            </a:r>
            <a:r>
              <a:rPr lang="en-US" sz="2100" dirty="0">
                <a:solidFill>
                  <a:srgbClr val="FF0000"/>
                </a:solidFill>
                <a:latin typeface="Times New Roman" panose="02020603050405020304" pitchFamily="18" charset="0"/>
                <a:ea typeface="Calibri" panose="020F0502020204030204" pitchFamily="34" charset="0"/>
              </a:rPr>
              <a:t> </a:t>
            </a:r>
            <a:r>
              <a:rPr lang="en-US" sz="2100" dirty="0" err="1">
                <a:solidFill>
                  <a:srgbClr val="FF0000"/>
                </a:solidFill>
                <a:latin typeface="Times New Roman" panose="02020603050405020304" pitchFamily="18" charset="0"/>
                <a:ea typeface="Calibri" panose="020F0502020204030204" pitchFamily="34" charset="0"/>
              </a:rPr>
              <a:t>đều</a:t>
            </a:r>
            <a:r>
              <a:rPr lang="en-US" sz="2100" dirty="0">
                <a:solidFill>
                  <a:srgbClr val="FF0000"/>
                </a:solidFill>
                <a:latin typeface="Times New Roman" panose="02020603050405020304" pitchFamily="18" charset="0"/>
                <a:ea typeface="Calibri" panose="020F0502020204030204" pitchFamily="34" charset="0"/>
              </a:rPr>
              <a:t> </a:t>
            </a:r>
            <a:r>
              <a:rPr lang="en-US" sz="2100" dirty="0" err="1">
                <a:solidFill>
                  <a:srgbClr val="FF0000"/>
                </a:solidFill>
                <a:latin typeface="Times New Roman" panose="02020603050405020304" pitchFamily="18" charset="0"/>
                <a:ea typeface="Calibri" panose="020F0502020204030204" pitchFamily="34" charset="0"/>
              </a:rPr>
              <a:t>tỏa</a:t>
            </a:r>
            <a:r>
              <a:rPr lang="en-US" sz="2100" dirty="0">
                <a:solidFill>
                  <a:srgbClr val="FF0000"/>
                </a:solidFill>
                <a:latin typeface="Times New Roman" panose="02020603050405020304" pitchFamily="18" charset="0"/>
                <a:ea typeface="Calibri" panose="020F0502020204030204" pitchFamily="34" charset="0"/>
              </a:rPr>
              <a:t> </a:t>
            </a:r>
            <a:r>
              <a:rPr lang="en-US" sz="2100" dirty="0" err="1">
                <a:solidFill>
                  <a:srgbClr val="FF0000"/>
                </a:solidFill>
                <a:latin typeface="Times New Roman" panose="02020603050405020304" pitchFamily="18" charset="0"/>
                <a:ea typeface="Calibri" panose="020F0502020204030204" pitchFamily="34" charset="0"/>
              </a:rPr>
              <a:t>nhiệt</a:t>
            </a:r>
            <a:r>
              <a:rPr lang="en-US" sz="2100" dirty="0">
                <a:solidFill>
                  <a:srgbClr val="FF0000"/>
                </a:solidFill>
                <a:latin typeface="Times New Roman" panose="02020603050405020304" pitchFamily="18" charset="0"/>
                <a:ea typeface="Calibri" panose="020F0502020204030204" pitchFamily="34" charset="0"/>
              </a:rPr>
              <a:t> </a:t>
            </a:r>
            <a:r>
              <a:rPr lang="en-US" sz="2100" dirty="0" err="1">
                <a:solidFill>
                  <a:srgbClr val="FF0000"/>
                </a:solidFill>
                <a:latin typeface="Times New Roman" panose="02020603050405020304" pitchFamily="18" charset="0"/>
                <a:ea typeface="Calibri" panose="020F0502020204030204" pitchFamily="34" charset="0"/>
              </a:rPr>
              <a:t>và</a:t>
            </a:r>
            <a:r>
              <a:rPr lang="en-US" sz="2100" dirty="0">
                <a:solidFill>
                  <a:srgbClr val="FF0000"/>
                </a:solidFill>
                <a:latin typeface="Times New Roman" panose="02020603050405020304" pitchFamily="18" charset="0"/>
                <a:ea typeface="Calibri" panose="020F0502020204030204" pitchFamily="34" charset="0"/>
              </a:rPr>
              <a:t> </a:t>
            </a:r>
            <a:r>
              <a:rPr lang="en-US" sz="2100" dirty="0" err="1">
                <a:solidFill>
                  <a:srgbClr val="FF0000"/>
                </a:solidFill>
                <a:latin typeface="Times New Roman" panose="02020603050405020304" pitchFamily="18" charset="0"/>
                <a:ea typeface="Calibri" panose="020F0502020204030204" pitchFamily="34" charset="0"/>
              </a:rPr>
              <a:t>phát</a:t>
            </a:r>
            <a:r>
              <a:rPr lang="en-US" sz="2100" dirty="0">
                <a:solidFill>
                  <a:srgbClr val="FF0000"/>
                </a:solidFill>
                <a:latin typeface="Times New Roman" panose="02020603050405020304" pitchFamily="18" charset="0"/>
                <a:ea typeface="Calibri" panose="020F0502020204030204" pitchFamily="34" charset="0"/>
              </a:rPr>
              <a:t> </a:t>
            </a:r>
            <a:r>
              <a:rPr lang="en-US" sz="2100" dirty="0" err="1">
                <a:solidFill>
                  <a:srgbClr val="FF0000"/>
                </a:solidFill>
                <a:latin typeface="Times New Roman" panose="02020603050405020304" pitchFamily="18" charset="0"/>
                <a:ea typeface="Calibri" panose="020F0502020204030204" pitchFamily="34" charset="0"/>
              </a:rPr>
              <a:t>sáng</a:t>
            </a:r>
            <a:r>
              <a:rPr lang="en-US" sz="2100" dirty="0">
                <a:solidFill>
                  <a:srgbClr val="FF0000"/>
                </a:solidFill>
                <a:latin typeface="Times New Roman" panose="02020603050405020304" pitchFamily="18" charset="0"/>
                <a:ea typeface="Calibri" panose="020F0502020204030204" pitchFamily="34" charset="0"/>
              </a:rPr>
              <a:t>.</a:t>
            </a:r>
          </a:p>
          <a:p>
            <a:pPr algn="just">
              <a:lnSpc>
                <a:spcPct val="105000"/>
              </a:lnSpc>
              <a:spcBef>
                <a:spcPts val="800"/>
              </a:spcBef>
              <a:spcAft>
                <a:spcPts val="800"/>
              </a:spcAft>
            </a:pPr>
            <a:r>
              <a:rPr lang="en-US" sz="2100" dirty="0">
                <a:solidFill>
                  <a:srgbClr val="FF0000"/>
                </a:solidFill>
                <a:latin typeface="Times New Roman" panose="02020603050405020304" pitchFamily="18" charset="0"/>
                <a:ea typeface="Calibri" panose="020F0502020204030204" pitchFamily="34" charset="0"/>
              </a:rPr>
              <a:t>VD: gas, </a:t>
            </a:r>
            <a:r>
              <a:rPr lang="en-US" sz="2100" dirty="0" err="1">
                <a:solidFill>
                  <a:srgbClr val="FF0000"/>
                </a:solidFill>
                <a:latin typeface="Times New Roman" panose="02020603050405020304" pitchFamily="18" charset="0"/>
                <a:ea typeface="Calibri" panose="020F0502020204030204" pitchFamily="34" charset="0"/>
              </a:rPr>
              <a:t>xăng</a:t>
            </a:r>
            <a:r>
              <a:rPr lang="en-US" sz="2100" dirty="0">
                <a:solidFill>
                  <a:srgbClr val="FF0000"/>
                </a:solidFill>
                <a:latin typeface="Times New Roman" panose="02020603050405020304" pitchFamily="18" charset="0"/>
                <a:ea typeface="Calibri" panose="020F0502020204030204" pitchFamily="34" charset="0"/>
              </a:rPr>
              <a:t>, </a:t>
            </a:r>
            <a:r>
              <a:rPr lang="en-US" sz="2100" dirty="0" err="1">
                <a:solidFill>
                  <a:srgbClr val="FF0000"/>
                </a:solidFill>
                <a:latin typeface="Times New Roman" panose="02020603050405020304" pitchFamily="18" charset="0"/>
                <a:ea typeface="Calibri" panose="020F0502020204030204" pitchFamily="34" charset="0"/>
              </a:rPr>
              <a:t>dầu</a:t>
            </a:r>
            <a:r>
              <a:rPr lang="en-US" sz="2100" dirty="0">
                <a:solidFill>
                  <a:srgbClr val="FF0000"/>
                </a:solidFill>
                <a:latin typeface="Times New Roman" panose="02020603050405020304" pitchFamily="18" charset="0"/>
                <a:ea typeface="Calibri" panose="020F0502020204030204" pitchFamily="34" charset="0"/>
              </a:rPr>
              <a:t>, </a:t>
            </a:r>
            <a:r>
              <a:rPr lang="en-US" sz="2100" dirty="0" err="1">
                <a:solidFill>
                  <a:srgbClr val="FF0000"/>
                </a:solidFill>
                <a:latin typeface="Times New Roman" panose="02020603050405020304" pitchFamily="18" charset="0"/>
                <a:ea typeface="Calibri" panose="020F0502020204030204" pitchFamily="34" charset="0"/>
              </a:rPr>
              <a:t>cồn</a:t>
            </a:r>
            <a:r>
              <a:rPr lang="en-US" sz="2100" dirty="0">
                <a:solidFill>
                  <a:srgbClr val="FF0000"/>
                </a:solidFill>
                <a:latin typeface="Times New Roman" panose="02020603050405020304" pitchFamily="18" charset="0"/>
                <a:ea typeface="Calibri" panose="020F0502020204030204" pitchFamily="34" charset="0"/>
              </a:rPr>
              <a:t>, </a:t>
            </a:r>
            <a:r>
              <a:rPr lang="en-US" sz="2100" dirty="0" err="1">
                <a:solidFill>
                  <a:srgbClr val="FF0000"/>
                </a:solidFill>
                <a:latin typeface="Times New Roman" panose="02020603050405020304" pitchFamily="18" charset="0"/>
                <a:ea typeface="Calibri" panose="020F0502020204030204" pitchFamily="34" charset="0"/>
              </a:rPr>
              <a:t>củi</a:t>
            </a:r>
            <a:r>
              <a:rPr lang="en-US" sz="2100" dirty="0">
                <a:solidFill>
                  <a:srgbClr val="FF0000"/>
                </a:solidFill>
                <a:latin typeface="Times New Roman" panose="02020603050405020304" pitchFamily="18" charset="0"/>
                <a:ea typeface="Calibri" panose="020F0502020204030204" pitchFamily="34" charset="0"/>
              </a:rPr>
              <a:t>, than, </a:t>
            </a:r>
            <a:r>
              <a:rPr lang="en-US" sz="2100" dirty="0" err="1">
                <a:solidFill>
                  <a:srgbClr val="FF0000"/>
                </a:solidFill>
                <a:latin typeface="Times New Roman" panose="02020603050405020304" pitchFamily="18" charset="0"/>
                <a:ea typeface="Calibri" panose="020F0502020204030204" pitchFamily="34" charset="0"/>
              </a:rPr>
              <a:t>nến</a:t>
            </a:r>
            <a:r>
              <a:rPr lang="en-US" sz="2100" dirty="0">
                <a:solidFill>
                  <a:srgbClr val="FF0000"/>
                </a:solidFill>
                <a:latin typeface="Times New Roman" panose="02020603050405020304" pitchFamily="18" charset="0"/>
                <a:ea typeface="Calibri" panose="020F0502020204030204" pitchFamily="34" charset="0"/>
              </a:rPr>
              <a:t>, </a:t>
            </a:r>
            <a:r>
              <a:rPr lang="en-US" sz="2100" dirty="0" err="1">
                <a:solidFill>
                  <a:srgbClr val="FF0000"/>
                </a:solidFill>
                <a:latin typeface="Times New Roman" panose="02020603050405020304" pitchFamily="18" charset="0"/>
                <a:ea typeface="Calibri" panose="020F0502020204030204" pitchFamily="34" charset="0"/>
              </a:rPr>
              <a:t>sáp</a:t>
            </a:r>
            <a:endParaRPr lang="en-US" sz="2100" dirty="0">
              <a:solidFill>
                <a:srgbClr val="FF0000"/>
              </a:solidFill>
            </a:endParaRPr>
          </a:p>
        </p:txBody>
      </p:sp>
      <p:sp>
        <p:nvSpPr>
          <p:cNvPr id="33" name="TextBox 32">
            <a:extLst>
              <a:ext uri="{FF2B5EF4-FFF2-40B4-BE49-F238E27FC236}">
                <a16:creationId xmlns="" xmlns:a16="http://schemas.microsoft.com/office/drawing/2014/main" id="{D4231E1D-3319-4658-9277-BF5E7B8C8D7A}"/>
              </a:ext>
            </a:extLst>
          </p:cNvPr>
          <p:cNvSpPr txBox="1"/>
          <p:nvPr/>
        </p:nvSpPr>
        <p:spPr>
          <a:xfrm>
            <a:off x="3964605" y="653185"/>
            <a:ext cx="2407800" cy="640171"/>
          </a:xfrm>
          <a:prstGeom prst="rect">
            <a:avLst/>
          </a:prstGeom>
          <a:noFill/>
        </p:spPr>
        <p:txBody>
          <a:bodyPr wrap="square" lIns="121917" tIns="60958" rIns="121917" bIns="60958">
            <a:spAutoFit/>
          </a:bodyPr>
          <a:lstStyle/>
          <a:p>
            <a:pPr algn="just">
              <a:lnSpc>
                <a:spcPct val="105000"/>
              </a:lnSpc>
              <a:spcBef>
                <a:spcPts val="800"/>
              </a:spcBef>
              <a:spcAft>
                <a:spcPts val="800"/>
              </a:spcAft>
            </a:pPr>
            <a:r>
              <a:rPr lang="en-US" sz="3200" b="1" dirty="0" err="1">
                <a:solidFill>
                  <a:srgbClr val="000000"/>
                </a:solidFill>
                <a:latin typeface="Times New Roman" panose="02020603050405020304" pitchFamily="18" charset="0"/>
                <a:ea typeface="Calibri" panose="020F0502020204030204" pitchFamily="34" charset="0"/>
              </a:rPr>
              <a:t>Nhiên</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liệu</a:t>
            </a:r>
            <a:r>
              <a:rPr lang="en-US" sz="3200" b="1" dirty="0">
                <a:solidFill>
                  <a:srgbClr val="000000"/>
                </a:solidFill>
                <a:latin typeface="Times New Roman" panose="02020603050405020304" pitchFamily="18" charset="0"/>
                <a:ea typeface="Calibri" panose="020F0502020204030204" pitchFamily="34" charset="0"/>
              </a:rPr>
              <a:t>:</a:t>
            </a:r>
          </a:p>
        </p:txBody>
      </p:sp>
      <p:sp>
        <p:nvSpPr>
          <p:cNvPr id="29" name="TextBox 28">
            <a:extLst>
              <a:ext uri="{FF2B5EF4-FFF2-40B4-BE49-F238E27FC236}">
                <a16:creationId xmlns="" xmlns:a16="http://schemas.microsoft.com/office/drawing/2014/main" id="{7B1C2EFD-CBD4-4C16-BA7B-04BA803A9EB3}"/>
              </a:ext>
            </a:extLst>
          </p:cNvPr>
          <p:cNvSpPr txBox="1"/>
          <p:nvPr/>
        </p:nvSpPr>
        <p:spPr>
          <a:xfrm>
            <a:off x="3713368" y="4704412"/>
            <a:ext cx="3514193" cy="2138021"/>
          </a:xfrm>
          <a:prstGeom prst="rect">
            <a:avLst/>
          </a:prstGeom>
          <a:noFill/>
        </p:spPr>
        <p:txBody>
          <a:bodyPr wrap="square" lIns="121917" tIns="60958" rIns="121917" bIns="60958" rtlCol="0">
            <a:spAutoFit/>
          </a:bodyPr>
          <a:lstStyle/>
          <a:p>
            <a:pPr algn="just">
              <a:lnSpc>
                <a:spcPct val="105000"/>
              </a:lnSpc>
              <a:spcBef>
                <a:spcPts val="800"/>
              </a:spcBef>
              <a:spcAft>
                <a:spcPts val="800"/>
              </a:spcAft>
            </a:pPr>
            <a:r>
              <a:rPr lang="en-US" sz="2100" dirty="0" err="1">
                <a:solidFill>
                  <a:schemeClr val="accent4">
                    <a:lumMod val="50000"/>
                  </a:schemeClr>
                </a:solidFill>
                <a:latin typeface="Times New Roman" panose="02020603050405020304" pitchFamily="18" charset="0"/>
                <a:ea typeface="Calibri" panose="020F0502020204030204" pitchFamily="34" charset="0"/>
              </a:rPr>
              <a:t>Là</a:t>
            </a:r>
            <a:r>
              <a:rPr lang="en-US" sz="2100" dirty="0">
                <a:solidFill>
                  <a:schemeClr val="accent4">
                    <a:lumMod val="50000"/>
                  </a:schemeClr>
                </a:solidFill>
                <a:latin typeface="Times New Roman" panose="02020603050405020304" pitchFamily="18" charset="0"/>
                <a:ea typeface="Calibri" panose="020F0502020204030204" pitchFamily="34" charset="0"/>
              </a:rPr>
              <a:t> </a:t>
            </a:r>
            <a:r>
              <a:rPr lang="en-US" sz="2100" dirty="0" err="1">
                <a:solidFill>
                  <a:schemeClr val="accent4">
                    <a:lumMod val="50000"/>
                  </a:schemeClr>
                </a:solidFill>
                <a:latin typeface="Times New Roman" panose="02020603050405020304" pitchFamily="18" charset="0"/>
                <a:ea typeface="Calibri" panose="020F0502020204030204" pitchFamily="34" charset="0"/>
              </a:rPr>
              <a:t>vật</a:t>
            </a:r>
            <a:r>
              <a:rPr lang="en-US" sz="2100" dirty="0">
                <a:solidFill>
                  <a:schemeClr val="accent4">
                    <a:lumMod val="50000"/>
                  </a:schemeClr>
                </a:solidFill>
                <a:latin typeface="Times New Roman" panose="02020603050405020304" pitchFamily="18" charset="0"/>
                <a:ea typeface="Calibri" panose="020F0502020204030204" pitchFamily="34" charset="0"/>
              </a:rPr>
              <a:t> </a:t>
            </a:r>
            <a:r>
              <a:rPr lang="en-US" sz="2100" dirty="0" err="1">
                <a:solidFill>
                  <a:schemeClr val="accent4">
                    <a:lumMod val="50000"/>
                  </a:schemeClr>
                </a:solidFill>
                <a:latin typeface="Times New Roman" panose="02020603050405020304" pitchFamily="18" charset="0"/>
                <a:ea typeface="Calibri" panose="020F0502020204030204" pitchFamily="34" charset="0"/>
              </a:rPr>
              <a:t>liệu</a:t>
            </a:r>
            <a:r>
              <a:rPr lang="en-US" sz="2100" dirty="0">
                <a:solidFill>
                  <a:schemeClr val="accent4">
                    <a:lumMod val="50000"/>
                  </a:schemeClr>
                </a:solidFill>
                <a:latin typeface="Times New Roman" panose="02020603050405020304" pitchFamily="18" charset="0"/>
                <a:ea typeface="Calibri" panose="020F0502020204030204" pitchFamily="34" charset="0"/>
              </a:rPr>
              <a:t> </a:t>
            </a:r>
            <a:r>
              <a:rPr lang="en-US" sz="2100" dirty="0" err="1">
                <a:solidFill>
                  <a:schemeClr val="accent4">
                    <a:lumMod val="50000"/>
                  </a:schemeClr>
                </a:solidFill>
                <a:latin typeface="Times New Roman" panose="02020603050405020304" pitchFamily="18" charset="0"/>
                <a:ea typeface="Calibri" panose="020F0502020204030204" pitchFamily="34" charset="0"/>
              </a:rPr>
              <a:t>tự</a:t>
            </a:r>
            <a:r>
              <a:rPr lang="en-US" sz="2100" dirty="0">
                <a:solidFill>
                  <a:schemeClr val="accent4">
                    <a:lumMod val="50000"/>
                  </a:schemeClr>
                </a:solidFill>
                <a:latin typeface="Times New Roman" panose="02020603050405020304" pitchFamily="18" charset="0"/>
                <a:ea typeface="Calibri" panose="020F0502020204030204" pitchFamily="34" charset="0"/>
              </a:rPr>
              <a:t> </a:t>
            </a:r>
            <a:r>
              <a:rPr lang="en-US" sz="2100" dirty="0" err="1">
                <a:solidFill>
                  <a:schemeClr val="accent4">
                    <a:lumMod val="50000"/>
                  </a:schemeClr>
                </a:solidFill>
                <a:latin typeface="Times New Roman" panose="02020603050405020304" pitchFamily="18" charset="0"/>
                <a:ea typeface="Calibri" panose="020F0502020204030204" pitchFamily="34" charset="0"/>
              </a:rPr>
              <a:t>nhiên</a:t>
            </a:r>
            <a:r>
              <a:rPr lang="en-US" sz="2100" dirty="0">
                <a:solidFill>
                  <a:schemeClr val="accent4">
                    <a:lumMod val="50000"/>
                  </a:schemeClr>
                </a:solidFill>
                <a:latin typeface="Times New Roman" panose="02020603050405020304" pitchFamily="18" charset="0"/>
                <a:ea typeface="Calibri" panose="020F0502020204030204" pitchFamily="34" charset="0"/>
              </a:rPr>
              <a:t> </a:t>
            </a:r>
            <a:r>
              <a:rPr lang="en-US" sz="2100" dirty="0" err="1">
                <a:solidFill>
                  <a:schemeClr val="accent4">
                    <a:lumMod val="50000"/>
                  </a:schemeClr>
                </a:solidFill>
                <a:latin typeface="Times New Roman" panose="02020603050405020304" pitchFamily="18" charset="0"/>
                <a:ea typeface="Calibri" panose="020F0502020204030204" pitchFamily="34" charset="0"/>
              </a:rPr>
              <a:t>chưa</a:t>
            </a:r>
            <a:r>
              <a:rPr lang="en-US" sz="2100" dirty="0">
                <a:solidFill>
                  <a:schemeClr val="accent4">
                    <a:lumMod val="50000"/>
                  </a:schemeClr>
                </a:solidFill>
                <a:latin typeface="Times New Roman" panose="02020603050405020304" pitchFamily="18" charset="0"/>
                <a:ea typeface="Calibri" panose="020F0502020204030204" pitchFamily="34" charset="0"/>
              </a:rPr>
              <a:t> qua </a:t>
            </a:r>
            <a:r>
              <a:rPr lang="en-US" sz="2100" dirty="0" err="1">
                <a:solidFill>
                  <a:schemeClr val="accent4">
                    <a:lumMod val="50000"/>
                  </a:schemeClr>
                </a:solidFill>
                <a:latin typeface="Times New Roman" panose="02020603050405020304" pitchFamily="18" charset="0"/>
                <a:ea typeface="Calibri" panose="020F0502020204030204" pitchFamily="34" charset="0"/>
              </a:rPr>
              <a:t>xử</a:t>
            </a:r>
            <a:r>
              <a:rPr lang="en-US" sz="2100" dirty="0">
                <a:solidFill>
                  <a:schemeClr val="accent4">
                    <a:lumMod val="50000"/>
                  </a:schemeClr>
                </a:solidFill>
                <a:latin typeface="Times New Roman" panose="02020603050405020304" pitchFamily="18" charset="0"/>
                <a:ea typeface="Calibri" panose="020F0502020204030204" pitchFamily="34" charset="0"/>
              </a:rPr>
              <a:t> </a:t>
            </a:r>
            <a:r>
              <a:rPr lang="en-US" sz="2100" dirty="0" err="1">
                <a:solidFill>
                  <a:schemeClr val="accent4">
                    <a:lumMod val="50000"/>
                  </a:schemeClr>
                </a:solidFill>
                <a:latin typeface="Times New Roman" panose="02020603050405020304" pitchFamily="18" charset="0"/>
                <a:ea typeface="Calibri" panose="020F0502020204030204" pitchFamily="34" charset="0"/>
              </a:rPr>
              <a:t>lý</a:t>
            </a:r>
            <a:r>
              <a:rPr lang="en-US" sz="2100" dirty="0">
                <a:solidFill>
                  <a:schemeClr val="accent4">
                    <a:lumMod val="50000"/>
                  </a:schemeClr>
                </a:solidFill>
                <a:latin typeface="Times New Roman" panose="02020603050405020304" pitchFamily="18" charset="0"/>
                <a:ea typeface="Calibri" panose="020F0502020204030204" pitchFamily="34" charset="0"/>
              </a:rPr>
              <a:t> </a:t>
            </a:r>
            <a:r>
              <a:rPr lang="en-US" sz="2100" dirty="0" err="1">
                <a:solidFill>
                  <a:schemeClr val="accent4">
                    <a:lumMod val="50000"/>
                  </a:schemeClr>
                </a:solidFill>
                <a:latin typeface="Times New Roman" panose="02020603050405020304" pitchFamily="18" charset="0"/>
                <a:ea typeface="Calibri" panose="020F0502020204030204" pitchFamily="34" charset="0"/>
              </a:rPr>
              <a:t>và</a:t>
            </a:r>
            <a:r>
              <a:rPr lang="en-US" sz="2100" dirty="0">
                <a:solidFill>
                  <a:schemeClr val="accent4">
                    <a:lumMod val="50000"/>
                  </a:schemeClr>
                </a:solidFill>
                <a:latin typeface="Times New Roman" panose="02020603050405020304" pitchFamily="18" charset="0"/>
                <a:ea typeface="Calibri" panose="020F0502020204030204" pitchFamily="34" charset="0"/>
              </a:rPr>
              <a:t> </a:t>
            </a:r>
            <a:r>
              <a:rPr lang="en-US" sz="2100" dirty="0" err="1">
                <a:solidFill>
                  <a:schemeClr val="accent4">
                    <a:lumMod val="50000"/>
                  </a:schemeClr>
                </a:solidFill>
                <a:latin typeface="Times New Roman" panose="02020603050405020304" pitchFamily="18" charset="0"/>
                <a:ea typeface="Calibri" panose="020F0502020204030204" pitchFamily="34" charset="0"/>
              </a:rPr>
              <a:t>cần</a:t>
            </a:r>
            <a:r>
              <a:rPr lang="en-US" sz="2100" dirty="0">
                <a:solidFill>
                  <a:schemeClr val="accent4">
                    <a:lumMod val="50000"/>
                  </a:schemeClr>
                </a:solidFill>
                <a:latin typeface="Times New Roman" panose="02020603050405020304" pitchFamily="18" charset="0"/>
                <a:ea typeface="Calibri" panose="020F0502020204030204" pitchFamily="34" charset="0"/>
              </a:rPr>
              <a:t> </a:t>
            </a:r>
            <a:r>
              <a:rPr lang="en-US" sz="2100" dirty="0" err="1">
                <a:solidFill>
                  <a:schemeClr val="accent4">
                    <a:lumMod val="50000"/>
                  </a:schemeClr>
                </a:solidFill>
                <a:latin typeface="Times New Roman" panose="02020603050405020304" pitchFamily="18" charset="0"/>
                <a:ea typeface="Calibri" panose="020F0502020204030204" pitchFamily="34" charset="0"/>
              </a:rPr>
              <a:t>được</a:t>
            </a:r>
            <a:r>
              <a:rPr lang="en-US" sz="2100" dirty="0">
                <a:solidFill>
                  <a:schemeClr val="accent4">
                    <a:lumMod val="50000"/>
                  </a:schemeClr>
                </a:solidFill>
                <a:latin typeface="Times New Roman" panose="02020603050405020304" pitchFamily="18" charset="0"/>
                <a:ea typeface="Calibri" panose="020F0502020204030204" pitchFamily="34" charset="0"/>
              </a:rPr>
              <a:t> </a:t>
            </a:r>
            <a:r>
              <a:rPr lang="en-US" sz="2100" dirty="0" err="1">
                <a:solidFill>
                  <a:schemeClr val="accent4">
                    <a:lumMod val="50000"/>
                  </a:schemeClr>
                </a:solidFill>
                <a:latin typeface="Times New Roman" panose="02020603050405020304" pitchFamily="18" charset="0"/>
                <a:ea typeface="Calibri" panose="020F0502020204030204" pitchFamily="34" charset="0"/>
              </a:rPr>
              <a:t>chuyển</a:t>
            </a:r>
            <a:r>
              <a:rPr lang="en-US" sz="2100" dirty="0">
                <a:solidFill>
                  <a:schemeClr val="accent4">
                    <a:lumMod val="50000"/>
                  </a:schemeClr>
                </a:solidFill>
                <a:latin typeface="Times New Roman" panose="02020603050405020304" pitchFamily="18" charset="0"/>
                <a:ea typeface="Calibri" panose="020F0502020204030204" pitchFamily="34" charset="0"/>
              </a:rPr>
              <a:t> </a:t>
            </a:r>
            <a:r>
              <a:rPr lang="en-US" sz="2100" dirty="0" err="1">
                <a:solidFill>
                  <a:schemeClr val="accent4">
                    <a:lumMod val="50000"/>
                  </a:schemeClr>
                </a:solidFill>
                <a:latin typeface="Times New Roman" panose="02020603050405020304" pitchFamily="18" charset="0"/>
                <a:ea typeface="Calibri" panose="020F0502020204030204" pitchFamily="34" charset="0"/>
              </a:rPr>
              <a:t>hóa</a:t>
            </a:r>
            <a:r>
              <a:rPr lang="en-US" sz="2100" dirty="0">
                <a:solidFill>
                  <a:schemeClr val="accent4">
                    <a:lumMod val="50000"/>
                  </a:schemeClr>
                </a:solidFill>
                <a:latin typeface="Times New Roman" panose="02020603050405020304" pitchFamily="18" charset="0"/>
                <a:ea typeface="Calibri" panose="020F0502020204030204" pitchFamily="34" charset="0"/>
              </a:rPr>
              <a:t> </a:t>
            </a:r>
            <a:r>
              <a:rPr lang="en-US" sz="2100" dirty="0" err="1">
                <a:solidFill>
                  <a:schemeClr val="accent4">
                    <a:lumMod val="50000"/>
                  </a:schemeClr>
                </a:solidFill>
                <a:latin typeface="Times New Roman" panose="02020603050405020304" pitchFamily="18" charset="0"/>
                <a:ea typeface="Calibri" panose="020F0502020204030204" pitchFamily="34" charset="0"/>
              </a:rPr>
              <a:t>để</a:t>
            </a:r>
            <a:r>
              <a:rPr lang="en-US" sz="2100" dirty="0">
                <a:solidFill>
                  <a:schemeClr val="accent4">
                    <a:lumMod val="50000"/>
                  </a:schemeClr>
                </a:solidFill>
                <a:latin typeface="Times New Roman" panose="02020603050405020304" pitchFamily="18" charset="0"/>
                <a:ea typeface="Calibri" panose="020F0502020204030204" pitchFamily="34" charset="0"/>
              </a:rPr>
              <a:t> </a:t>
            </a:r>
            <a:r>
              <a:rPr lang="en-US" sz="2100" dirty="0" err="1">
                <a:solidFill>
                  <a:schemeClr val="accent4">
                    <a:lumMod val="50000"/>
                  </a:schemeClr>
                </a:solidFill>
                <a:latin typeface="Times New Roman" panose="02020603050405020304" pitchFamily="18" charset="0"/>
                <a:ea typeface="Calibri" panose="020F0502020204030204" pitchFamily="34" charset="0"/>
              </a:rPr>
              <a:t>tạo</a:t>
            </a:r>
            <a:r>
              <a:rPr lang="en-US" sz="2100" dirty="0">
                <a:solidFill>
                  <a:schemeClr val="accent4">
                    <a:lumMod val="50000"/>
                  </a:schemeClr>
                </a:solidFill>
                <a:latin typeface="Times New Roman" panose="02020603050405020304" pitchFamily="18" charset="0"/>
                <a:ea typeface="Calibri" panose="020F0502020204030204" pitchFamily="34" charset="0"/>
              </a:rPr>
              <a:t> ra </a:t>
            </a:r>
            <a:r>
              <a:rPr lang="en-US" sz="2100" dirty="0" err="1">
                <a:solidFill>
                  <a:schemeClr val="accent4">
                    <a:lumMod val="50000"/>
                  </a:schemeClr>
                </a:solidFill>
                <a:latin typeface="Times New Roman" panose="02020603050405020304" pitchFamily="18" charset="0"/>
                <a:ea typeface="Calibri" panose="020F0502020204030204" pitchFamily="34" charset="0"/>
              </a:rPr>
              <a:t>sản</a:t>
            </a:r>
            <a:r>
              <a:rPr lang="en-US" sz="2100" dirty="0">
                <a:solidFill>
                  <a:schemeClr val="accent4">
                    <a:lumMod val="50000"/>
                  </a:schemeClr>
                </a:solidFill>
                <a:latin typeface="Times New Roman" panose="02020603050405020304" pitchFamily="18" charset="0"/>
                <a:ea typeface="Calibri" panose="020F0502020204030204" pitchFamily="34" charset="0"/>
              </a:rPr>
              <a:t> </a:t>
            </a:r>
            <a:r>
              <a:rPr lang="en-US" sz="2100" dirty="0" err="1">
                <a:solidFill>
                  <a:schemeClr val="accent4">
                    <a:lumMod val="50000"/>
                  </a:schemeClr>
                </a:solidFill>
                <a:latin typeface="Times New Roman" panose="02020603050405020304" pitchFamily="18" charset="0"/>
                <a:ea typeface="Calibri" panose="020F0502020204030204" pitchFamily="34" charset="0"/>
              </a:rPr>
              <a:t>phẩm</a:t>
            </a:r>
            <a:r>
              <a:rPr lang="en-US" sz="2100" dirty="0">
                <a:solidFill>
                  <a:schemeClr val="accent4">
                    <a:lumMod val="50000"/>
                  </a:schemeClr>
                </a:solidFill>
                <a:latin typeface="Times New Roman" panose="02020603050405020304" pitchFamily="18" charset="0"/>
                <a:ea typeface="Calibri" panose="020F0502020204030204" pitchFamily="34" charset="0"/>
              </a:rPr>
              <a:t>.</a:t>
            </a:r>
          </a:p>
          <a:p>
            <a:pPr algn="just">
              <a:lnSpc>
                <a:spcPct val="105000"/>
              </a:lnSpc>
              <a:spcBef>
                <a:spcPts val="800"/>
              </a:spcBef>
              <a:spcAft>
                <a:spcPts val="800"/>
              </a:spcAft>
            </a:pPr>
            <a:r>
              <a:rPr lang="en-US" sz="2100" dirty="0">
                <a:solidFill>
                  <a:schemeClr val="accent4">
                    <a:lumMod val="50000"/>
                  </a:schemeClr>
                </a:solidFill>
                <a:latin typeface="Times New Roman" panose="02020603050405020304" pitchFamily="18" charset="0"/>
                <a:ea typeface="Calibri" panose="020F0502020204030204" pitchFamily="34" charset="0"/>
              </a:rPr>
              <a:t>VD: </a:t>
            </a:r>
            <a:r>
              <a:rPr lang="en-US" sz="2100" dirty="0" err="1">
                <a:solidFill>
                  <a:schemeClr val="accent4">
                    <a:lumMod val="50000"/>
                  </a:schemeClr>
                </a:solidFill>
                <a:latin typeface="Times New Roman" panose="02020603050405020304" pitchFamily="18" charset="0"/>
                <a:ea typeface="Calibri" panose="020F0502020204030204" pitchFamily="34" charset="0"/>
              </a:rPr>
              <a:t>Cát</a:t>
            </a:r>
            <a:r>
              <a:rPr lang="en-US" sz="2100" dirty="0">
                <a:solidFill>
                  <a:schemeClr val="accent4">
                    <a:lumMod val="50000"/>
                  </a:schemeClr>
                </a:solidFill>
                <a:latin typeface="Times New Roman" panose="02020603050405020304" pitchFamily="18" charset="0"/>
                <a:ea typeface="Calibri" panose="020F0502020204030204" pitchFamily="34" charset="0"/>
              </a:rPr>
              <a:t>, </a:t>
            </a:r>
            <a:r>
              <a:rPr lang="en-US" sz="2100" dirty="0" err="1">
                <a:solidFill>
                  <a:schemeClr val="accent4">
                    <a:lumMod val="50000"/>
                  </a:schemeClr>
                </a:solidFill>
                <a:latin typeface="Times New Roman" panose="02020603050405020304" pitchFamily="18" charset="0"/>
                <a:ea typeface="Calibri" panose="020F0502020204030204" pitchFamily="34" charset="0"/>
              </a:rPr>
              <a:t>tre</a:t>
            </a:r>
            <a:r>
              <a:rPr lang="en-US" sz="2100" dirty="0">
                <a:solidFill>
                  <a:schemeClr val="accent4">
                    <a:lumMod val="50000"/>
                  </a:schemeClr>
                </a:solidFill>
                <a:latin typeface="Times New Roman" panose="02020603050405020304" pitchFamily="18" charset="0"/>
                <a:ea typeface="Calibri" panose="020F0502020204030204" pitchFamily="34" charset="0"/>
              </a:rPr>
              <a:t>, </a:t>
            </a:r>
            <a:r>
              <a:rPr lang="en-US" sz="2100" dirty="0" err="1">
                <a:solidFill>
                  <a:schemeClr val="accent4">
                    <a:lumMod val="50000"/>
                  </a:schemeClr>
                </a:solidFill>
                <a:latin typeface="Times New Roman" panose="02020603050405020304" pitchFamily="18" charset="0"/>
                <a:ea typeface="Calibri" panose="020F0502020204030204" pitchFamily="34" charset="0"/>
              </a:rPr>
              <a:t>đá</a:t>
            </a:r>
            <a:r>
              <a:rPr lang="en-US" sz="2100" dirty="0">
                <a:solidFill>
                  <a:schemeClr val="accent4">
                    <a:lumMod val="50000"/>
                  </a:schemeClr>
                </a:solidFill>
                <a:latin typeface="Times New Roman" panose="02020603050405020304" pitchFamily="18" charset="0"/>
                <a:ea typeface="Calibri" panose="020F0502020204030204" pitchFamily="34" charset="0"/>
              </a:rPr>
              <a:t> </a:t>
            </a:r>
            <a:r>
              <a:rPr lang="en-US" sz="2100" dirty="0" err="1">
                <a:solidFill>
                  <a:schemeClr val="accent4">
                    <a:lumMod val="50000"/>
                  </a:schemeClr>
                </a:solidFill>
                <a:latin typeface="Times New Roman" panose="02020603050405020304" pitchFamily="18" charset="0"/>
                <a:ea typeface="Calibri" panose="020F0502020204030204" pitchFamily="34" charset="0"/>
              </a:rPr>
              <a:t>vôi</a:t>
            </a:r>
            <a:r>
              <a:rPr lang="en-US" sz="2100" dirty="0">
                <a:solidFill>
                  <a:schemeClr val="accent4">
                    <a:lumMod val="50000"/>
                  </a:schemeClr>
                </a:solidFill>
                <a:latin typeface="Times New Roman" panose="02020603050405020304" pitchFamily="18" charset="0"/>
                <a:ea typeface="Calibri" panose="020F0502020204030204" pitchFamily="34" charset="0"/>
              </a:rPr>
              <a:t> …</a:t>
            </a:r>
          </a:p>
          <a:p>
            <a:endParaRPr lang="en-US" sz="2100" dirty="0">
              <a:solidFill>
                <a:schemeClr val="accent4">
                  <a:lumMod val="50000"/>
                </a:schemeClr>
              </a:solidFill>
            </a:endParaRPr>
          </a:p>
        </p:txBody>
      </p:sp>
      <p:sp>
        <p:nvSpPr>
          <p:cNvPr id="36" name="TextBox 35">
            <a:extLst>
              <a:ext uri="{FF2B5EF4-FFF2-40B4-BE49-F238E27FC236}">
                <a16:creationId xmlns="" xmlns:a16="http://schemas.microsoft.com/office/drawing/2014/main" id="{60E63B30-491A-4496-8DC0-6938AD753CD4}"/>
              </a:ext>
            </a:extLst>
          </p:cNvPr>
          <p:cNvSpPr txBox="1"/>
          <p:nvPr/>
        </p:nvSpPr>
        <p:spPr>
          <a:xfrm>
            <a:off x="3795669" y="3747271"/>
            <a:ext cx="2735663" cy="615553"/>
          </a:xfrm>
          <a:prstGeom prst="rect">
            <a:avLst/>
          </a:prstGeom>
          <a:noFill/>
        </p:spPr>
        <p:txBody>
          <a:bodyPr wrap="square" lIns="121917" tIns="60958" rIns="121917" bIns="60958">
            <a:spAutoFit/>
          </a:bodyPr>
          <a:lstStyle/>
          <a:p>
            <a:r>
              <a:rPr lang="en-US" sz="3200" b="1" dirty="0" err="1">
                <a:solidFill>
                  <a:srgbClr val="000000"/>
                </a:solidFill>
                <a:latin typeface="Palatino Linotype" panose="02040502050505030304" pitchFamily="18" charset="0"/>
                <a:ea typeface="Calibri" panose="020F0502020204030204" pitchFamily="34" charset="0"/>
              </a:rPr>
              <a:t>Nguyên</a:t>
            </a:r>
            <a:r>
              <a:rPr lang="en-US" sz="3200" b="1" dirty="0">
                <a:solidFill>
                  <a:srgbClr val="000000"/>
                </a:solidFill>
                <a:latin typeface="Palatino Linotype" panose="02040502050505030304" pitchFamily="18" charset="0"/>
                <a:ea typeface="Calibri" panose="020F0502020204030204" pitchFamily="34" charset="0"/>
              </a:rPr>
              <a:t> </a:t>
            </a:r>
            <a:r>
              <a:rPr lang="en-US" sz="3200" b="1" dirty="0" err="1">
                <a:solidFill>
                  <a:srgbClr val="000000"/>
                </a:solidFill>
                <a:latin typeface="Palatino Linotype" panose="02040502050505030304" pitchFamily="18" charset="0"/>
                <a:ea typeface="Calibri" panose="020F0502020204030204" pitchFamily="34" charset="0"/>
              </a:rPr>
              <a:t>liệu</a:t>
            </a:r>
            <a:r>
              <a:rPr lang="en-US" sz="3200" b="1" dirty="0">
                <a:solidFill>
                  <a:srgbClr val="000000"/>
                </a:solidFill>
                <a:latin typeface="Palatino Linotype" panose="02040502050505030304" pitchFamily="18" charset="0"/>
                <a:ea typeface="Calibri" panose="020F0502020204030204" pitchFamily="34" charset="0"/>
              </a:rPr>
              <a:t>: </a:t>
            </a:r>
            <a:endParaRPr lang="en-US" sz="3200" b="1" dirty="0">
              <a:latin typeface="Palatino Linotype" panose="02040502050505030304" pitchFamily="18" charset="0"/>
            </a:endParaRPr>
          </a:p>
        </p:txBody>
      </p:sp>
      <p:sp>
        <p:nvSpPr>
          <p:cNvPr id="39" name="TextBox 38">
            <a:extLst>
              <a:ext uri="{FF2B5EF4-FFF2-40B4-BE49-F238E27FC236}">
                <a16:creationId xmlns="" xmlns:a16="http://schemas.microsoft.com/office/drawing/2014/main" id="{040D543F-6898-453C-8D7C-179D55656825}"/>
              </a:ext>
            </a:extLst>
          </p:cNvPr>
          <p:cNvSpPr txBox="1"/>
          <p:nvPr/>
        </p:nvSpPr>
        <p:spPr>
          <a:xfrm>
            <a:off x="8142290" y="678876"/>
            <a:ext cx="2711500" cy="615553"/>
          </a:xfrm>
          <a:prstGeom prst="rect">
            <a:avLst/>
          </a:prstGeom>
          <a:noFill/>
        </p:spPr>
        <p:txBody>
          <a:bodyPr wrap="square" lIns="121917" tIns="60958" rIns="121917" bIns="60958">
            <a:spAutoFit/>
          </a:bodyPr>
          <a:lstStyle/>
          <a:p>
            <a:r>
              <a:rPr lang="en-US" sz="3200" b="1" dirty="0" err="1">
                <a:solidFill>
                  <a:srgbClr val="000000"/>
                </a:solidFill>
                <a:latin typeface="Palatino Linotype" panose="02040502050505030304" pitchFamily="18" charset="0"/>
                <a:ea typeface="Calibri" panose="020F0502020204030204" pitchFamily="34" charset="0"/>
              </a:rPr>
              <a:t>Lương</a:t>
            </a:r>
            <a:r>
              <a:rPr lang="en-US" sz="3200" b="1" dirty="0">
                <a:solidFill>
                  <a:srgbClr val="000000"/>
                </a:solidFill>
                <a:latin typeface="Palatino Linotype" panose="02040502050505030304" pitchFamily="18" charset="0"/>
                <a:ea typeface="Calibri" panose="020F0502020204030204" pitchFamily="34" charset="0"/>
              </a:rPr>
              <a:t> </a:t>
            </a:r>
            <a:r>
              <a:rPr lang="en-US" sz="3200" b="1" dirty="0" err="1">
                <a:solidFill>
                  <a:srgbClr val="000000"/>
                </a:solidFill>
                <a:latin typeface="Palatino Linotype" panose="02040502050505030304" pitchFamily="18" charset="0"/>
                <a:ea typeface="Calibri" panose="020F0502020204030204" pitchFamily="34" charset="0"/>
              </a:rPr>
              <a:t>thực</a:t>
            </a:r>
            <a:r>
              <a:rPr lang="en-US" sz="3200" b="1" dirty="0">
                <a:solidFill>
                  <a:srgbClr val="000000"/>
                </a:solidFill>
                <a:latin typeface="Palatino Linotype" panose="02040502050505030304" pitchFamily="18" charset="0"/>
                <a:ea typeface="Calibri" panose="020F0502020204030204" pitchFamily="34" charset="0"/>
              </a:rPr>
              <a:t>: </a:t>
            </a:r>
            <a:endParaRPr lang="en-US" sz="3200" b="1" dirty="0">
              <a:latin typeface="Palatino Linotype" panose="02040502050505030304" pitchFamily="18" charset="0"/>
            </a:endParaRPr>
          </a:p>
        </p:txBody>
      </p:sp>
      <p:sp>
        <p:nvSpPr>
          <p:cNvPr id="35" name="TextBox 34">
            <a:extLst>
              <a:ext uri="{FF2B5EF4-FFF2-40B4-BE49-F238E27FC236}">
                <a16:creationId xmlns="" xmlns:a16="http://schemas.microsoft.com/office/drawing/2014/main" id="{F551AB18-0592-486B-8E7C-45F9CB0F81CB}"/>
              </a:ext>
            </a:extLst>
          </p:cNvPr>
          <p:cNvSpPr txBox="1"/>
          <p:nvPr/>
        </p:nvSpPr>
        <p:spPr>
          <a:xfrm>
            <a:off x="7796031" y="1591620"/>
            <a:ext cx="4187067" cy="2138021"/>
          </a:xfrm>
          <a:prstGeom prst="rect">
            <a:avLst/>
          </a:prstGeom>
          <a:noFill/>
        </p:spPr>
        <p:txBody>
          <a:bodyPr wrap="square" lIns="121917" tIns="60958" rIns="121917" bIns="60958" rtlCol="0">
            <a:spAutoFit/>
          </a:bodyPr>
          <a:lstStyle/>
          <a:p>
            <a:pPr algn="just">
              <a:lnSpc>
                <a:spcPct val="105000"/>
              </a:lnSpc>
              <a:spcBef>
                <a:spcPts val="800"/>
              </a:spcBef>
              <a:spcAft>
                <a:spcPts val="800"/>
              </a:spcAft>
            </a:pPr>
            <a:r>
              <a:rPr lang="en-US" sz="2100" dirty="0" err="1">
                <a:solidFill>
                  <a:srgbClr val="6600FF"/>
                </a:solidFill>
                <a:latin typeface="Times New Roman" panose="02020603050405020304" pitchFamily="18" charset="0"/>
                <a:ea typeface="Calibri" panose="020F0502020204030204" pitchFamily="34" charset="0"/>
              </a:rPr>
              <a:t>Là</a:t>
            </a:r>
            <a:r>
              <a:rPr lang="en-US" sz="2100" dirty="0">
                <a:solidFill>
                  <a:srgbClr val="6600FF"/>
                </a:solidFill>
                <a:latin typeface="Times New Roman" panose="02020603050405020304" pitchFamily="18" charset="0"/>
                <a:ea typeface="Calibri" panose="020F0502020204030204" pitchFamily="34" charset="0"/>
              </a:rPr>
              <a:t> </a:t>
            </a:r>
            <a:r>
              <a:rPr lang="en-US" sz="2100" dirty="0" err="1">
                <a:solidFill>
                  <a:srgbClr val="6600FF"/>
                </a:solidFill>
                <a:latin typeface="Times New Roman" panose="02020603050405020304" pitchFamily="18" charset="0"/>
                <a:ea typeface="Calibri" panose="020F0502020204030204" pitchFamily="34" charset="0"/>
              </a:rPr>
              <a:t>thức</a:t>
            </a:r>
            <a:r>
              <a:rPr lang="en-US" sz="2100" dirty="0">
                <a:solidFill>
                  <a:srgbClr val="6600FF"/>
                </a:solidFill>
                <a:latin typeface="Times New Roman" panose="02020603050405020304" pitchFamily="18" charset="0"/>
                <a:ea typeface="Calibri" panose="020F0502020204030204" pitchFamily="34" charset="0"/>
              </a:rPr>
              <a:t> </a:t>
            </a:r>
            <a:r>
              <a:rPr lang="en-US" sz="2100" dirty="0" err="1">
                <a:solidFill>
                  <a:srgbClr val="6600FF"/>
                </a:solidFill>
                <a:latin typeface="Times New Roman" panose="02020603050405020304" pitchFamily="18" charset="0"/>
                <a:ea typeface="Calibri" panose="020F0502020204030204" pitchFamily="34" charset="0"/>
              </a:rPr>
              <a:t>ăn</a:t>
            </a:r>
            <a:r>
              <a:rPr lang="en-US" sz="2100" dirty="0">
                <a:solidFill>
                  <a:srgbClr val="6600FF"/>
                </a:solidFill>
                <a:latin typeface="Times New Roman" panose="02020603050405020304" pitchFamily="18" charset="0"/>
                <a:ea typeface="Calibri" panose="020F0502020204030204" pitchFamily="34" charset="0"/>
              </a:rPr>
              <a:t> </a:t>
            </a:r>
            <a:r>
              <a:rPr lang="en-US" sz="2100" dirty="0" err="1">
                <a:solidFill>
                  <a:srgbClr val="6600FF"/>
                </a:solidFill>
                <a:latin typeface="Times New Roman" panose="02020603050405020304" pitchFamily="18" charset="0"/>
                <a:ea typeface="Calibri" panose="020F0502020204030204" pitchFamily="34" charset="0"/>
              </a:rPr>
              <a:t>chứa</a:t>
            </a:r>
            <a:r>
              <a:rPr lang="en-US" sz="2100" dirty="0">
                <a:solidFill>
                  <a:srgbClr val="6600FF"/>
                </a:solidFill>
                <a:latin typeface="Times New Roman" panose="02020603050405020304" pitchFamily="18" charset="0"/>
                <a:ea typeface="Calibri" panose="020F0502020204030204" pitchFamily="34" charset="0"/>
              </a:rPr>
              <a:t> </a:t>
            </a:r>
            <a:r>
              <a:rPr lang="en-US" sz="2100" dirty="0" err="1">
                <a:solidFill>
                  <a:srgbClr val="6600FF"/>
                </a:solidFill>
                <a:latin typeface="Times New Roman" panose="02020603050405020304" pitchFamily="18" charset="0"/>
                <a:ea typeface="Calibri" panose="020F0502020204030204" pitchFamily="34" charset="0"/>
              </a:rPr>
              <a:t>hàm</a:t>
            </a:r>
            <a:r>
              <a:rPr lang="en-US" sz="2100" dirty="0">
                <a:solidFill>
                  <a:srgbClr val="6600FF"/>
                </a:solidFill>
                <a:latin typeface="Times New Roman" panose="02020603050405020304" pitchFamily="18" charset="0"/>
                <a:ea typeface="Calibri" panose="020F0502020204030204" pitchFamily="34" charset="0"/>
              </a:rPr>
              <a:t> </a:t>
            </a:r>
            <a:r>
              <a:rPr lang="en-US" sz="2100" dirty="0" err="1">
                <a:solidFill>
                  <a:srgbClr val="6600FF"/>
                </a:solidFill>
                <a:latin typeface="Times New Roman" panose="02020603050405020304" pitchFamily="18" charset="0"/>
                <a:ea typeface="Calibri" panose="020F0502020204030204" pitchFamily="34" charset="0"/>
              </a:rPr>
              <a:t>lượng</a:t>
            </a:r>
            <a:r>
              <a:rPr lang="en-US" sz="2100" dirty="0">
                <a:solidFill>
                  <a:srgbClr val="6600FF"/>
                </a:solidFill>
                <a:latin typeface="Times New Roman" panose="02020603050405020304" pitchFamily="18" charset="0"/>
                <a:ea typeface="Calibri" panose="020F0502020204030204" pitchFamily="34" charset="0"/>
              </a:rPr>
              <a:t> </a:t>
            </a:r>
            <a:r>
              <a:rPr lang="en-US" sz="2100" dirty="0" err="1">
                <a:solidFill>
                  <a:srgbClr val="6600FF"/>
                </a:solidFill>
                <a:latin typeface="Times New Roman" panose="02020603050405020304" pitchFamily="18" charset="0"/>
                <a:ea typeface="Calibri" panose="020F0502020204030204" pitchFamily="34" charset="0"/>
              </a:rPr>
              <a:t>lớn</a:t>
            </a:r>
            <a:r>
              <a:rPr lang="en-US" sz="2100" dirty="0">
                <a:solidFill>
                  <a:srgbClr val="6600FF"/>
                </a:solidFill>
                <a:latin typeface="Times New Roman" panose="02020603050405020304" pitchFamily="18" charset="0"/>
                <a:ea typeface="Calibri" panose="020F0502020204030204" pitchFamily="34" charset="0"/>
              </a:rPr>
              <a:t> </a:t>
            </a:r>
            <a:r>
              <a:rPr lang="en-US" sz="2100" dirty="0" err="1">
                <a:solidFill>
                  <a:srgbClr val="6600FF"/>
                </a:solidFill>
                <a:latin typeface="Times New Roman" panose="02020603050405020304" pitchFamily="18" charset="0"/>
                <a:ea typeface="Calibri" panose="020F0502020204030204" pitchFamily="34" charset="0"/>
              </a:rPr>
              <a:t>tinh</a:t>
            </a:r>
            <a:r>
              <a:rPr lang="en-US" sz="2100" dirty="0">
                <a:solidFill>
                  <a:srgbClr val="6600FF"/>
                </a:solidFill>
                <a:latin typeface="Times New Roman" panose="02020603050405020304" pitchFamily="18" charset="0"/>
                <a:ea typeface="Calibri" panose="020F0502020204030204" pitchFamily="34" charset="0"/>
              </a:rPr>
              <a:t> </a:t>
            </a:r>
            <a:r>
              <a:rPr lang="en-US" sz="2100" dirty="0" err="1">
                <a:solidFill>
                  <a:srgbClr val="6600FF"/>
                </a:solidFill>
                <a:latin typeface="Times New Roman" panose="02020603050405020304" pitchFamily="18" charset="0"/>
                <a:ea typeface="Calibri" panose="020F0502020204030204" pitchFamily="34" charset="0"/>
              </a:rPr>
              <a:t>bột</a:t>
            </a:r>
            <a:r>
              <a:rPr lang="en-US" sz="2100" dirty="0">
                <a:solidFill>
                  <a:srgbClr val="6600FF"/>
                </a:solidFill>
                <a:latin typeface="Times New Roman" panose="02020603050405020304" pitchFamily="18" charset="0"/>
                <a:ea typeface="Calibri" panose="020F0502020204030204" pitchFamily="34" charset="0"/>
              </a:rPr>
              <a:t>.</a:t>
            </a:r>
          </a:p>
          <a:p>
            <a:pPr algn="just">
              <a:lnSpc>
                <a:spcPct val="105000"/>
              </a:lnSpc>
              <a:spcBef>
                <a:spcPts val="800"/>
              </a:spcBef>
              <a:spcAft>
                <a:spcPts val="800"/>
              </a:spcAft>
            </a:pPr>
            <a:r>
              <a:rPr lang="en-US" sz="2100" dirty="0">
                <a:solidFill>
                  <a:srgbClr val="6600FF"/>
                </a:solidFill>
                <a:latin typeface="Times New Roman" panose="02020603050405020304" pitchFamily="18" charset="0"/>
                <a:ea typeface="Calibri" panose="020F0502020204030204" pitchFamily="34" charset="0"/>
              </a:rPr>
              <a:t>VD: </a:t>
            </a:r>
            <a:r>
              <a:rPr lang="en-US" sz="2100" dirty="0" err="1">
                <a:solidFill>
                  <a:srgbClr val="6600FF"/>
                </a:solidFill>
                <a:latin typeface="Times New Roman" panose="02020603050405020304" pitchFamily="18" charset="0"/>
                <a:ea typeface="Calibri" panose="020F0502020204030204" pitchFamily="34" charset="0"/>
              </a:rPr>
              <a:t>gạo</a:t>
            </a:r>
            <a:r>
              <a:rPr lang="en-US" sz="2100" dirty="0">
                <a:solidFill>
                  <a:srgbClr val="6600FF"/>
                </a:solidFill>
                <a:latin typeface="Times New Roman" panose="02020603050405020304" pitchFamily="18" charset="0"/>
                <a:ea typeface="Calibri" panose="020F0502020204030204" pitchFamily="34" charset="0"/>
              </a:rPr>
              <a:t>, </a:t>
            </a:r>
            <a:r>
              <a:rPr lang="en-US" sz="2100" dirty="0" err="1">
                <a:solidFill>
                  <a:srgbClr val="6600FF"/>
                </a:solidFill>
                <a:latin typeface="Times New Roman" panose="02020603050405020304" pitchFamily="18" charset="0"/>
                <a:ea typeface="Calibri" panose="020F0502020204030204" pitchFamily="34" charset="0"/>
              </a:rPr>
              <a:t>ngô</a:t>
            </a:r>
            <a:r>
              <a:rPr lang="en-US" sz="2100" dirty="0">
                <a:solidFill>
                  <a:srgbClr val="6600FF"/>
                </a:solidFill>
                <a:latin typeface="Times New Roman" panose="02020603050405020304" pitchFamily="18" charset="0"/>
                <a:ea typeface="Calibri" panose="020F0502020204030204" pitchFamily="34" charset="0"/>
              </a:rPr>
              <a:t>, </a:t>
            </a:r>
            <a:r>
              <a:rPr lang="en-US" sz="2100" dirty="0" err="1">
                <a:solidFill>
                  <a:srgbClr val="6600FF"/>
                </a:solidFill>
                <a:latin typeface="Times New Roman" panose="02020603050405020304" pitchFamily="18" charset="0"/>
                <a:ea typeface="Calibri" panose="020F0502020204030204" pitchFamily="34" charset="0"/>
              </a:rPr>
              <a:t>khoai</a:t>
            </a:r>
            <a:r>
              <a:rPr lang="en-US" sz="2100" dirty="0">
                <a:solidFill>
                  <a:srgbClr val="6600FF"/>
                </a:solidFill>
                <a:latin typeface="Times New Roman" panose="02020603050405020304" pitchFamily="18" charset="0"/>
                <a:ea typeface="Calibri" panose="020F0502020204030204" pitchFamily="34" charset="0"/>
              </a:rPr>
              <a:t>, </a:t>
            </a:r>
            <a:r>
              <a:rPr lang="en-US" sz="2100" dirty="0" err="1">
                <a:solidFill>
                  <a:srgbClr val="6600FF"/>
                </a:solidFill>
                <a:latin typeface="Times New Roman" panose="02020603050405020304" pitchFamily="18" charset="0"/>
                <a:ea typeface="Calibri" panose="020F0502020204030204" pitchFamily="34" charset="0"/>
              </a:rPr>
              <a:t>sắn</a:t>
            </a:r>
            <a:r>
              <a:rPr lang="en-US" sz="2100" dirty="0">
                <a:solidFill>
                  <a:srgbClr val="6600FF"/>
                </a:solidFill>
                <a:latin typeface="Times New Roman" panose="02020603050405020304" pitchFamily="18" charset="0"/>
                <a:ea typeface="Calibri" panose="020F0502020204030204" pitchFamily="34" charset="0"/>
              </a:rPr>
              <a:t>, </a:t>
            </a:r>
            <a:r>
              <a:rPr lang="en-US" sz="2100" dirty="0" err="1">
                <a:solidFill>
                  <a:srgbClr val="6600FF"/>
                </a:solidFill>
                <a:latin typeface="Times New Roman" panose="02020603050405020304" pitchFamily="18" charset="0"/>
                <a:ea typeface="Calibri" panose="020F0502020204030204" pitchFamily="34" charset="0"/>
              </a:rPr>
              <a:t>ngũ</a:t>
            </a:r>
            <a:r>
              <a:rPr lang="en-US" sz="2100" dirty="0">
                <a:solidFill>
                  <a:srgbClr val="6600FF"/>
                </a:solidFill>
                <a:latin typeface="Times New Roman" panose="02020603050405020304" pitchFamily="18" charset="0"/>
                <a:ea typeface="Calibri" panose="020F0502020204030204" pitchFamily="34" charset="0"/>
              </a:rPr>
              <a:t> </a:t>
            </a:r>
            <a:r>
              <a:rPr lang="en-US" sz="2100" dirty="0" err="1">
                <a:solidFill>
                  <a:srgbClr val="6600FF"/>
                </a:solidFill>
                <a:latin typeface="Times New Roman" panose="02020603050405020304" pitchFamily="18" charset="0"/>
                <a:ea typeface="Calibri" panose="020F0502020204030204" pitchFamily="34" charset="0"/>
              </a:rPr>
              <a:t>cốc</a:t>
            </a:r>
            <a:r>
              <a:rPr lang="en-US" sz="2100" dirty="0">
                <a:solidFill>
                  <a:srgbClr val="6600FF"/>
                </a:solidFill>
                <a:latin typeface="Times New Roman" panose="02020603050405020304" pitchFamily="18" charset="0"/>
                <a:ea typeface="Calibri" panose="020F0502020204030204" pitchFamily="34" charset="0"/>
              </a:rPr>
              <a:t> …</a:t>
            </a:r>
          </a:p>
          <a:p>
            <a:endParaRPr lang="en-US" sz="2100" dirty="0"/>
          </a:p>
        </p:txBody>
      </p:sp>
      <p:sp>
        <p:nvSpPr>
          <p:cNvPr id="43" name="TextBox 42">
            <a:extLst>
              <a:ext uri="{FF2B5EF4-FFF2-40B4-BE49-F238E27FC236}">
                <a16:creationId xmlns="" xmlns:a16="http://schemas.microsoft.com/office/drawing/2014/main" id="{E9821DF4-2985-46C1-9D8E-768FE02E7ED5}"/>
              </a:ext>
            </a:extLst>
          </p:cNvPr>
          <p:cNvSpPr txBox="1"/>
          <p:nvPr/>
        </p:nvSpPr>
        <p:spPr>
          <a:xfrm>
            <a:off x="7590774" y="4649912"/>
            <a:ext cx="4398655" cy="2029787"/>
          </a:xfrm>
          <a:prstGeom prst="rect">
            <a:avLst/>
          </a:prstGeom>
          <a:noFill/>
        </p:spPr>
        <p:txBody>
          <a:bodyPr wrap="square" lIns="121917" tIns="60958" rIns="121917" bIns="60958">
            <a:spAutoFit/>
          </a:bodyPr>
          <a:lstStyle/>
          <a:p>
            <a:pPr algn="just">
              <a:lnSpc>
                <a:spcPct val="105000"/>
              </a:lnSpc>
              <a:spcBef>
                <a:spcPts val="800"/>
              </a:spcBef>
              <a:spcAft>
                <a:spcPts val="800"/>
              </a:spcAft>
            </a:pPr>
            <a:r>
              <a:rPr lang="en-US" sz="2100" dirty="0" err="1">
                <a:solidFill>
                  <a:srgbClr val="FF6600"/>
                </a:solidFill>
                <a:latin typeface="Times New Roman" panose="02020603050405020304" pitchFamily="18" charset="0"/>
                <a:ea typeface="Calibri" panose="020F0502020204030204" pitchFamily="34" charset="0"/>
              </a:rPr>
              <a:t>Là</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sản</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phẩm</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chứa</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chất</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bột</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chất</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béo</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chất</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đạm</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nước</a:t>
            </a:r>
            <a:r>
              <a:rPr lang="en-US" sz="2100" dirty="0">
                <a:solidFill>
                  <a:srgbClr val="FF6600"/>
                </a:solidFill>
                <a:latin typeface="Times New Roman" panose="02020603050405020304" pitchFamily="18" charset="0"/>
                <a:ea typeface="Calibri" panose="020F0502020204030204" pitchFamily="34" charset="0"/>
              </a:rPr>
              <a:t> … </a:t>
            </a:r>
            <a:r>
              <a:rPr lang="en-US" sz="2100" dirty="0" err="1">
                <a:solidFill>
                  <a:srgbClr val="FF6600"/>
                </a:solidFill>
                <a:latin typeface="Times New Roman" panose="02020603050405020304" pitchFamily="18" charset="0"/>
                <a:ea typeface="Calibri" panose="020F0502020204030204" pitchFamily="34" charset="0"/>
              </a:rPr>
              <a:t>mà</a:t>
            </a:r>
            <a:r>
              <a:rPr lang="en-US" sz="2100" dirty="0">
                <a:solidFill>
                  <a:srgbClr val="FF6600"/>
                </a:solidFill>
                <a:latin typeface="Times New Roman" panose="02020603050405020304" pitchFamily="18" charset="0"/>
                <a:ea typeface="Calibri" panose="020F0502020204030204" pitchFamily="34" charset="0"/>
              </a:rPr>
              <a:t> con </a:t>
            </a:r>
            <a:r>
              <a:rPr lang="en-US" sz="2100" dirty="0" err="1">
                <a:solidFill>
                  <a:srgbClr val="FF6600"/>
                </a:solidFill>
                <a:latin typeface="Times New Roman" panose="02020603050405020304" pitchFamily="18" charset="0"/>
                <a:ea typeface="Calibri" panose="020F0502020204030204" pitchFamily="34" charset="0"/>
              </a:rPr>
              <a:t>người</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có</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thể</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ăn</a:t>
            </a:r>
            <a:r>
              <a:rPr lang="en-US" sz="2100" dirty="0">
                <a:solidFill>
                  <a:srgbClr val="FF6600"/>
                </a:solidFill>
                <a:latin typeface="Times New Roman" panose="02020603050405020304" pitchFamily="18" charset="0"/>
                <a:ea typeface="Calibri" panose="020F0502020204030204" pitchFamily="34" charset="0"/>
              </a:rPr>
              <a:t> hay </a:t>
            </a:r>
            <a:r>
              <a:rPr lang="en-US" sz="2100" dirty="0" err="1">
                <a:solidFill>
                  <a:srgbClr val="FF6600"/>
                </a:solidFill>
                <a:latin typeface="Times New Roman" panose="02020603050405020304" pitchFamily="18" charset="0"/>
                <a:ea typeface="Calibri" panose="020F0502020204030204" pitchFamily="34" charset="0"/>
              </a:rPr>
              <a:t>uống</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được</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nhằm</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cung</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cấp</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các</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chất</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dinh</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dưỡng</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cho</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cơ</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thể</a:t>
            </a:r>
            <a:r>
              <a:rPr lang="en-US" sz="2100" dirty="0">
                <a:solidFill>
                  <a:srgbClr val="FF6600"/>
                </a:solidFill>
                <a:latin typeface="Times New Roman" panose="02020603050405020304" pitchFamily="18" charset="0"/>
                <a:ea typeface="Calibri" panose="020F0502020204030204" pitchFamily="34" charset="0"/>
              </a:rPr>
              <a:t>.</a:t>
            </a:r>
          </a:p>
          <a:p>
            <a:pPr algn="just">
              <a:lnSpc>
                <a:spcPct val="105000"/>
              </a:lnSpc>
              <a:spcBef>
                <a:spcPts val="800"/>
              </a:spcBef>
              <a:spcAft>
                <a:spcPts val="800"/>
              </a:spcAft>
            </a:pPr>
            <a:r>
              <a:rPr lang="en-US" sz="2100" dirty="0">
                <a:solidFill>
                  <a:srgbClr val="FF6600"/>
                </a:solidFill>
                <a:latin typeface="Times New Roman" panose="02020603050405020304" pitchFamily="18" charset="0"/>
                <a:ea typeface="Calibri" panose="020F0502020204030204" pitchFamily="34" charset="0"/>
              </a:rPr>
              <a:t>VD: </a:t>
            </a:r>
            <a:r>
              <a:rPr lang="en-US" sz="2100" dirty="0" err="1">
                <a:solidFill>
                  <a:srgbClr val="FF6600"/>
                </a:solidFill>
                <a:latin typeface="Times New Roman" panose="02020603050405020304" pitchFamily="18" charset="0"/>
                <a:ea typeface="Calibri" panose="020F0502020204030204" pitchFamily="34" charset="0"/>
              </a:rPr>
              <a:t>Thịt</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cá</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trứng</a:t>
            </a:r>
            <a:r>
              <a:rPr lang="en-US" sz="2100" dirty="0">
                <a:solidFill>
                  <a:srgbClr val="FF6600"/>
                </a:solidFill>
                <a:latin typeface="Times New Roman" panose="02020603050405020304" pitchFamily="18" charset="0"/>
                <a:ea typeface="Calibri" panose="020F0502020204030204" pitchFamily="34" charset="0"/>
              </a:rPr>
              <a:t>, </a:t>
            </a:r>
            <a:r>
              <a:rPr lang="en-US" sz="2100" dirty="0" err="1">
                <a:solidFill>
                  <a:srgbClr val="FF6600"/>
                </a:solidFill>
                <a:latin typeface="Times New Roman" panose="02020603050405020304" pitchFamily="18" charset="0"/>
                <a:ea typeface="Calibri" panose="020F0502020204030204" pitchFamily="34" charset="0"/>
              </a:rPr>
              <a:t>sữa</a:t>
            </a:r>
            <a:r>
              <a:rPr lang="en-US" sz="2100" dirty="0">
                <a:solidFill>
                  <a:srgbClr val="FF6600"/>
                </a:solidFill>
                <a:latin typeface="Times New Roman" panose="02020603050405020304" pitchFamily="18" charset="0"/>
                <a:ea typeface="Calibri" panose="020F0502020204030204" pitchFamily="34" charset="0"/>
              </a:rPr>
              <a:t> …</a:t>
            </a:r>
          </a:p>
        </p:txBody>
      </p:sp>
      <p:sp>
        <p:nvSpPr>
          <p:cNvPr id="45" name="TextBox 44">
            <a:extLst>
              <a:ext uri="{FF2B5EF4-FFF2-40B4-BE49-F238E27FC236}">
                <a16:creationId xmlns="" xmlns:a16="http://schemas.microsoft.com/office/drawing/2014/main" id="{E5887625-F67F-4774-A115-E101989CDA51}"/>
              </a:ext>
            </a:extLst>
          </p:cNvPr>
          <p:cNvSpPr txBox="1"/>
          <p:nvPr/>
        </p:nvSpPr>
        <p:spPr>
          <a:xfrm>
            <a:off x="8262989" y="3738033"/>
            <a:ext cx="2590800" cy="615553"/>
          </a:xfrm>
          <a:prstGeom prst="rect">
            <a:avLst/>
          </a:prstGeom>
          <a:noFill/>
        </p:spPr>
        <p:txBody>
          <a:bodyPr wrap="square" lIns="121917" tIns="60958" rIns="121917" bIns="60958">
            <a:spAutoFit/>
          </a:bodyPr>
          <a:lstStyle/>
          <a:p>
            <a:r>
              <a:rPr lang="en-US" sz="3200" b="1" dirty="0" err="1">
                <a:solidFill>
                  <a:srgbClr val="000000"/>
                </a:solidFill>
                <a:latin typeface="Palatino Linotype" panose="02040502050505030304" pitchFamily="18" charset="0"/>
                <a:ea typeface="Calibri" panose="020F0502020204030204" pitchFamily="34" charset="0"/>
              </a:rPr>
              <a:t>Thực</a:t>
            </a:r>
            <a:r>
              <a:rPr lang="en-US" sz="3200" b="1" dirty="0">
                <a:solidFill>
                  <a:srgbClr val="000000"/>
                </a:solidFill>
                <a:latin typeface="Palatino Linotype" panose="02040502050505030304" pitchFamily="18" charset="0"/>
                <a:ea typeface="Calibri" panose="020F0502020204030204" pitchFamily="34" charset="0"/>
              </a:rPr>
              <a:t> </a:t>
            </a:r>
            <a:r>
              <a:rPr lang="en-US" sz="3200" b="1" dirty="0" err="1">
                <a:solidFill>
                  <a:srgbClr val="000000"/>
                </a:solidFill>
                <a:latin typeface="Palatino Linotype" panose="02040502050505030304" pitchFamily="18" charset="0"/>
                <a:ea typeface="Calibri" panose="020F0502020204030204" pitchFamily="34" charset="0"/>
              </a:rPr>
              <a:t>phẩm</a:t>
            </a:r>
            <a:r>
              <a:rPr lang="en-US" sz="3200" b="1" dirty="0">
                <a:solidFill>
                  <a:srgbClr val="000000"/>
                </a:solidFill>
                <a:latin typeface="Palatino Linotype" panose="02040502050505030304" pitchFamily="18" charset="0"/>
                <a:ea typeface="Calibri" panose="020F0502020204030204" pitchFamily="34" charset="0"/>
              </a:rPr>
              <a:t>: </a:t>
            </a:r>
            <a:endParaRPr lang="en-US" sz="3200" b="1" dirty="0">
              <a:latin typeface="Palatino Linotype" panose="02040502050505030304" pitchFamily="18" charset="0"/>
            </a:endParaRPr>
          </a:p>
        </p:txBody>
      </p:sp>
    </p:spTree>
    <p:extLst>
      <p:ext uri="{BB962C8B-B14F-4D97-AF65-F5344CB8AC3E}">
        <p14:creationId xmlns:p14="http://schemas.microsoft.com/office/powerpoint/2010/main" val="310142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 calcmode="lin" valueType="num">
                                      <p:cBhvr additive="base">
                                        <p:cTn id="1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4">
                                            <p:txEl>
                                              <p:pRg st="1" end="1"/>
                                            </p:txEl>
                                          </p:spTgt>
                                        </p:tgtEl>
                                        <p:attrNameLst>
                                          <p:attrName>style.visibility</p:attrName>
                                        </p:attrNameLst>
                                      </p:cBhvr>
                                      <p:to>
                                        <p:strVal val="visible"/>
                                      </p:to>
                                    </p:set>
                                    <p:animEffect transition="in" filter="barn(inVertical)">
                                      <p:cBhvr>
                                        <p:cTn id="21" dur="500"/>
                                        <p:tgtEl>
                                          <p:spTgt spid="2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ppt_x"/>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5">
                                            <p:txEl>
                                              <p:pRg st="0" end="0"/>
                                            </p:txEl>
                                          </p:spTgt>
                                        </p:tgtEl>
                                        <p:attrNameLst>
                                          <p:attrName>style.visibility</p:attrName>
                                        </p:attrNameLst>
                                      </p:cBhvr>
                                      <p:to>
                                        <p:strVal val="visible"/>
                                      </p:to>
                                    </p:set>
                                    <p:animEffect transition="in" filter="barn(inVertical)">
                                      <p:cBhvr>
                                        <p:cTn id="36" dur="500"/>
                                        <p:tgtEl>
                                          <p:spTgt spid="25">
                                            <p:txEl>
                                              <p:pRg st="0" end="0"/>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25">
                                            <p:txEl>
                                              <p:pRg st="1" end="1"/>
                                            </p:txEl>
                                          </p:spTgt>
                                        </p:tgtEl>
                                        <p:attrNameLst>
                                          <p:attrName>style.visibility</p:attrName>
                                        </p:attrNameLst>
                                      </p:cBhvr>
                                      <p:to>
                                        <p:strVal val="visible"/>
                                      </p:to>
                                    </p:set>
                                    <p:animEffect transition="in" filter="barn(inVertical)">
                                      <p:cBhvr>
                                        <p:cTn id="39" dur="500"/>
                                        <p:tgtEl>
                                          <p:spTgt spid="2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9">
                                            <p:txEl>
                                              <p:pRg st="0" end="0"/>
                                            </p:txEl>
                                          </p:spTgt>
                                        </p:tgtEl>
                                        <p:attrNameLst>
                                          <p:attrName>style.visibility</p:attrName>
                                        </p:attrNameLst>
                                      </p:cBhvr>
                                      <p:to>
                                        <p:strVal val="visible"/>
                                      </p:to>
                                    </p:set>
                                    <p:animEffect transition="in" filter="barn(inVertical)">
                                      <p:cBhvr>
                                        <p:cTn id="54" dur="500"/>
                                        <p:tgtEl>
                                          <p:spTgt spid="29">
                                            <p:txEl>
                                              <p:pRg st="0" end="0"/>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29">
                                            <p:txEl>
                                              <p:pRg st="1" end="1"/>
                                            </p:txEl>
                                          </p:spTgt>
                                        </p:tgtEl>
                                        <p:attrNameLst>
                                          <p:attrName>style.visibility</p:attrName>
                                        </p:attrNameLst>
                                      </p:cBhvr>
                                      <p:to>
                                        <p:strVal val="visible"/>
                                      </p:to>
                                    </p:set>
                                    <p:animEffect transition="in" filter="barn(inVertical)">
                                      <p:cBhvr>
                                        <p:cTn id="57" dur="500"/>
                                        <p:tgtEl>
                                          <p:spTgt spid="29">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down)">
                                      <p:cBhvr>
                                        <p:cTn id="62" dur="580">
                                          <p:stCondLst>
                                            <p:cond delay="0"/>
                                          </p:stCondLst>
                                        </p:cTn>
                                        <p:tgtEl>
                                          <p:spTgt spid="39"/>
                                        </p:tgtEl>
                                      </p:cBhvr>
                                    </p:animEffect>
                                    <p:anim calcmode="lin" valueType="num">
                                      <p:cBhvr>
                                        <p:cTn id="63"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68" dur="26">
                                          <p:stCondLst>
                                            <p:cond delay="650"/>
                                          </p:stCondLst>
                                        </p:cTn>
                                        <p:tgtEl>
                                          <p:spTgt spid="39"/>
                                        </p:tgtEl>
                                      </p:cBhvr>
                                      <p:to x="100000" y="60000"/>
                                    </p:animScale>
                                    <p:animScale>
                                      <p:cBhvr>
                                        <p:cTn id="69" dur="166" decel="50000">
                                          <p:stCondLst>
                                            <p:cond delay="676"/>
                                          </p:stCondLst>
                                        </p:cTn>
                                        <p:tgtEl>
                                          <p:spTgt spid="39"/>
                                        </p:tgtEl>
                                      </p:cBhvr>
                                      <p:to x="100000" y="100000"/>
                                    </p:animScale>
                                    <p:animScale>
                                      <p:cBhvr>
                                        <p:cTn id="70" dur="26">
                                          <p:stCondLst>
                                            <p:cond delay="1312"/>
                                          </p:stCondLst>
                                        </p:cTn>
                                        <p:tgtEl>
                                          <p:spTgt spid="39"/>
                                        </p:tgtEl>
                                      </p:cBhvr>
                                      <p:to x="100000" y="80000"/>
                                    </p:animScale>
                                    <p:animScale>
                                      <p:cBhvr>
                                        <p:cTn id="71" dur="166" decel="50000">
                                          <p:stCondLst>
                                            <p:cond delay="1338"/>
                                          </p:stCondLst>
                                        </p:cTn>
                                        <p:tgtEl>
                                          <p:spTgt spid="39"/>
                                        </p:tgtEl>
                                      </p:cBhvr>
                                      <p:to x="100000" y="100000"/>
                                    </p:animScale>
                                    <p:animScale>
                                      <p:cBhvr>
                                        <p:cTn id="72" dur="26">
                                          <p:stCondLst>
                                            <p:cond delay="1642"/>
                                          </p:stCondLst>
                                        </p:cTn>
                                        <p:tgtEl>
                                          <p:spTgt spid="39"/>
                                        </p:tgtEl>
                                      </p:cBhvr>
                                      <p:to x="100000" y="90000"/>
                                    </p:animScale>
                                    <p:animScale>
                                      <p:cBhvr>
                                        <p:cTn id="73" dur="166" decel="50000">
                                          <p:stCondLst>
                                            <p:cond delay="1668"/>
                                          </p:stCondLst>
                                        </p:cTn>
                                        <p:tgtEl>
                                          <p:spTgt spid="39"/>
                                        </p:tgtEl>
                                      </p:cBhvr>
                                      <p:to x="100000" y="100000"/>
                                    </p:animScale>
                                    <p:animScale>
                                      <p:cBhvr>
                                        <p:cTn id="74" dur="26">
                                          <p:stCondLst>
                                            <p:cond delay="1808"/>
                                          </p:stCondLst>
                                        </p:cTn>
                                        <p:tgtEl>
                                          <p:spTgt spid="39"/>
                                        </p:tgtEl>
                                      </p:cBhvr>
                                      <p:to x="100000" y="95000"/>
                                    </p:animScale>
                                    <p:animScale>
                                      <p:cBhvr>
                                        <p:cTn id="75" dur="166" decel="50000">
                                          <p:stCondLst>
                                            <p:cond delay="1834"/>
                                          </p:stCondLst>
                                        </p:cTn>
                                        <p:tgtEl>
                                          <p:spTgt spid="39"/>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down)">
                                      <p:cBhvr>
                                        <p:cTn id="78" dur="580">
                                          <p:stCondLst>
                                            <p:cond delay="0"/>
                                          </p:stCondLst>
                                        </p:cTn>
                                        <p:tgtEl>
                                          <p:spTgt spid="10"/>
                                        </p:tgtEl>
                                      </p:cBhvr>
                                    </p:animEffect>
                                    <p:anim calcmode="lin" valueType="num">
                                      <p:cBhvr>
                                        <p:cTn id="7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4" dur="26">
                                          <p:stCondLst>
                                            <p:cond delay="650"/>
                                          </p:stCondLst>
                                        </p:cTn>
                                        <p:tgtEl>
                                          <p:spTgt spid="10"/>
                                        </p:tgtEl>
                                      </p:cBhvr>
                                      <p:to x="100000" y="60000"/>
                                    </p:animScale>
                                    <p:animScale>
                                      <p:cBhvr>
                                        <p:cTn id="85" dur="166" decel="50000">
                                          <p:stCondLst>
                                            <p:cond delay="676"/>
                                          </p:stCondLst>
                                        </p:cTn>
                                        <p:tgtEl>
                                          <p:spTgt spid="10"/>
                                        </p:tgtEl>
                                      </p:cBhvr>
                                      <p:to x="100000" y="100000"/>
                                    </p:animScale>
                                    <p:animScale>
                                      <p:cBhvr>
                                        <p:cTn id="86" dur="26">
                                          <p:stCondLst>
                                            <p:cond delay="1312"/>
                                          </p:stCondLst>
                                        </p:cTn>
                                        <p:tgtEl>
                                          <p:spTgt spid="10"/>
                                        </p:tgtEl>
                                      </p:cBhvr>
                                      <p:to x="100000" y="80000"/>
                                    </p:animScale>
                                    <p:animScale>
                                      <p:cBhvr>
                                        <p:cTn id="87" dur="166" decel="50000">
                                          <p:stCondLst>
                                            <p:cond delay="1338"/>
                                          </p:stCondLst>
                                        </p:cTn>
                                        <p:tgtEl>
                                          <p:spTgt spid="10"/>
                                        </p:tgtEl>
                                      </p:cBhvr>
                                      <p:to x="100000" y="100000"/>
                                    </p:animScale>
                                    <p:animScale>
                                      <p:cBhvr>
                                        <p:cTn id="88" dur="26">
                                          <p:stCondLst>
                                            <p:cond delay="1642"/>
                                          </p:stCondLst>
                                        </p:cTn>
                                        <p:tgtEl>
                                          <p:spTgt spid="10"/>
                                        </p:tgtEl>
                                      </p:cBhvr>
                                      <p:to x="100000" y="90000"/>
                                    </p:animScale>
                                    <p:animScale>
                                      <p:cBhvr>
                                        <p:cTn id="89" dur="166" decel="50000">
                                          <p:stCondLst>
                                            <p:cond delay="1668"/>
                                          </p:stCondLst>
                                        </p:cTn>
                                        <p:tgtEl>
                                          <p:spTgt spid="10"/>
                                        </p:tgtEl>
                                      </p:cBhvr>
                                      <p:to x="100000" y="100000"/>
                                    </p:animScale>
                                    <p:animScale>
                                      <p:cBhvr>
                                        <p:cTn id="90" dur="26">
                                          <p:stCondLst>
                                            <p:cond delay="1808"/>
                                          </p:stCondLst>
                                        </p:cTn>
                                        <p:tgtEl>
                                          <p:spTgt spid="10"/>
                                        </p:tgtEl>
                                      </p:cBhvr>
                                      <p:to x="100000" y="95000"/>
                                    </p:animScale>
                                    <p:animScale>
                                      <p:cBhvr>
                                        <p:cTn id="91" dur="166" decel="50000">
                                          <p:stCondLst>
                                            <p:cond delay="1834"/>
                                          </p:stCondLst>
                                        </p:cTn>
                                        <p:tgtEl>
                                          <p:spTgt spid="10"/>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35">
                                            <p:txEl>
                                              <p:pRg st="0" end="0"/>
                                            </p:txEl>
                                          </p:spTgt>
                                        </p:tgtEl>
                                        <p:attrNameLst>
                                          <p:attrName>style.visibility</p:attrName>
                                        </p:attrNameLst>
                                      </p:cBhvr>
                                      <p:to>
                                        <p:strVal val="visible"/>
                                      </p:to>
                                    </p:set>
                                    <p:animEffect transition="in" filter="barn(inVertical)">
                                      <p:cBhvr>
                                        <p:cTn id="96" dur="500"/>
                                        <p:tgtEl>
                                          <p:spTgt spid="35">
                                            <p:txEl>
                                              <p:pRg st="0" end="0"/>
                                            </p:txEl>
                                          </p:spTgt>
                                        </p:tgtEl>
                                      </p:cBhvr>
                                    </p:animEffect>
                                  </p:childTnLst>
                                </p:cTn>
                              </p:par>
                              <p:par>
                                <p:cTn id="97" presetID="16" presetClass="entr" presetSubtype="21" fill="hold" nodeType="withEffect">
                                  <p:stCondLst>
                                    <p:cond delay="0"/>
                                  </p:stCondLst>
                                  <p:childTnLst>
                                    <p:set>
                                      <p:cBhvr>
                                        <p:cTn id="98" dur="1" fill="hold">
                                          <p:stCondLst>
                                            <p:cond delay="0"/>
                                          </p:stCondLst>
                                        </p:cTn>
                                        <p:tgtEl>
                                          <p:spTgt spid="35">
                                            <p:txEl>
                                              <p:pRg st="1" end="1"/>
                                            </p:txEl>
                                          </p:spTgt>
                                        </p:tgtEl>
                                        <p:attrNameLst>
                                          <p:attrName>style.visibility</p:attrName>
                                        </p:attrNameLst>
                                      </p:cBhvr>
                                      <p:to>
                                        <p:strVal val="visible"/>
                                      </p:to>
                                    </p:set>
                                    <p:animEffect transition="in" filter="barn(inVertical)">
                                      <p:cBhvr>
                                        <p:cTn id="99" dur="500"/>
                                        <p:tgtEl>
                                          <p:spTgt spid="35">
                                            <p:txEl>
                                              <p:pRg st="1" end="1"/>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grpId="0" nodeType="click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1000" fill="hold"/>
                                        <p:tgtEl>
                                          <p:spTgt spid="45"/>
                                        </p:tgtEl>
                                        <p:attrNameLst>
                                          <p:attrName>ppt_w</p:attrName>
                                        </p:attrNameLst>
                                      </p:cBhvr>
                                      <p:tavLst>
                                        <p:tav tm="0">
                                          <p:val>
                                            <p:fltVal val="0"/>
                                          </p:val>
                                        </p:tav>
                                        <p:tav tm="100000">
                                          <p:val>
                                            <p:strVal val="#ppt_w"/>
                                          </p:val>
                                        </p:tav>
                                      </p:tavLst>
                                    </p:anim>
                                    <p:anim calcmode="lin" valueType="num">
                                      <p:cBhvr>
                                        <p:cTn id="105" dur="1000" fill="hold"/>
                                        <p:tgtEl>
                                          <p:spTgt spid="45"/>
                                        </p:tgtEl>
                                        <p:attrNameLst>
                                          <p:attrName>ppt_h</p:attrName>
                                        </p:attrNameLst>
                                      </p:cBhvr>
                                      <p:tavLst>
                                        <p:tav tm="0">
                                          <p:val>
                                            <p:fltVal val="0"/>
                                          </p:val>
                                        </p:tav>
                                        <p:tav tm="100000">
                                          <p:val>
                                            <p:strVal val="#ppt_h"/>
                                          </p:val>
                                        </p:tav>
                                      </p:tavLst>
                                    </p:anim>
                                    <p:anim calcmode="lin" valueType="num">
                                      <p:cBhvr>
                                        <p:cTn id="106" dur="1000" fill="hold"/>
                                        <p:tgtEl>
                                          <p:spTgt spid="45"/>
                                        </p:tgtEl>
                                        <p:attrNameLst>
                                          <p:attrName>style.rotation</p:attrName>
                                        </p:attrNameLst>
                                      </p:cBhvr>
                                      <p:tavLst>
                                        <p:tav tm="0">
                                          <p:val>
                                            <p:fltVal val="90"/>
                                          </p:val>
                                        </p:tav>
                                        <p:tav tm="100000">
                                          <p:val>
                                            <p:fltVal val="0"/>
                                          </p:val>
                                        </p:tav>
                                      </p:tavLst>
                                    </p:anim>
                                    <p:animEffect transition="in" filter="fade">
                                      <p:cBhvr>
                                        <p:cTn id="107" dur="1000"/>
                                        <p:tgtEl>
                                          <p:spTgt spid="45"/>
                                        </p:tgtEl>
                                      </p:cBhvr>
                                    </p:animEffect>
                                  </p:childTnLst>
                                </p:cTn>
                              </p:par>
                              <p:par>
                                <p:cTn id="108" presetID="31" presetClass="entr" presetSubtype="0" fill="hold" nodeType="withEffect">
                                  <p:stCondLst>
                                    <p:cond delay="0"/>
                                  </p:stCondLst>
                                  <p:childTnLst>
                                    <p:set>
                                      <p:cBhvr>
                                        <p:cTn id="109" dur="1" fill="hold">
                                          <p:stCondLst>
                                            <p:cond delay="0"/>
                                          </p:stCondLst>
                                        </p:cTn>
                                        <p:tgtEl>
                                          <p:spTgt spid="21"/>
                                        </p:tgtEl>
                                        <p:attrNameLst>
                                          <p:attrName>style.visibility</p:attrName>
                                        </p:attrNameLst>
                                      </p:cBhvr>
                                      <p:to>
                                        <p:strVal val="visible"/>
                                      </p:to>
                                    </p:set>
                                    <p:anim calcmode="lin" valueType="num">
                                      <p:cBhvr>
                                        <p:cTn id="110" dur="1000" fill="hold"/>
                                        <p:tgtEl>
                                          <p:spTgt spid="21"/>
                                        </p:tgtEl>
                                        <p:attrNameLst>
                                          <p:attrName>ppt_w</p:attrName>
                                        </p:attrNameLst>
                                      </p:cBhvr>
                                      <p:tavLst>
                                        <p:tav tm="0">
                                          <p:val>
                                            <p:fltVal val="0"/>
                                          </p:val>
                                        </p:tav>
                                        <p:tav tm="100000">
                                          <p:val>
                                            <p:strVal val="#ppt_w"/>
                                          </p:val>
                                        </p:tav>
                                      </p:tavLst>
                                    </p:anim>
                                    <p:anim calcmode="lin" valueType="num">
                                      <p:cBhvr>
                                        <p:cTn id="111" dur="1000" fill="hold"/>
                                        <p:tgtEl>
                                          <p:spTgt spid="21"/>
                                        </p:tgtEl>
                                        <p:attrNameLst>
                                          <p:attrName>ppt_h</p:attrName>
                                        </p:attrNameLst>
                                      </p:cBhvr>
                                      <p:tavLst>
                                        <p:tav tm="0">
                                          <p:val>
                                            <p:fltVal val="0"/>
                                          </p:val>
                                        </p:tav>
                                        <p:tav tm="100000">
                                          <p:val>
                                            <p:strVal val="#ppt_h"/>
                                          </p:val>
                                        </p:tav>
                                      </p:tavLst>
                                    </p:anim>
                                    <p:anim calcmode="lin" valueType="num">
                                      <p:cBhvr>
                                        <p:cTn id="112" dur="1000" fill="hold"/>
                                        <p:tgtEl>
                                          <p:spTgt spid="21"/>
                                        </p:tgtEl>
                                        <p:attrNameLst>
                                          <p:attrName>style.rotation</p:attrName>
                                        </p:attrNameLst>
                                      </p:cBhvr>
                                      <p:tavLst>
                                        <p:tav tm="0">
                                          <p:val>
                                            <p:fltVal val="90"/>
                                          </p:val>
                                        </p:tav>
                                        <p:tav tm="100000">
                                          <p:val>
                                            <p:fltVal val="0"/>
                                          </p:val>
                                        </p:tav>
                                      </p:tavLst>
                                    </p:anim>
                                    <p:animEffect transition="in" filter="fade">
                                      <p:cBhvr>
                                        <p:cTn id="113" dur="1000"/>
                                        <p:tgtEl>
                                          <p:spTgt spid="21"/>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nodeType="clickEffect">
                                  <p:stCondLst>
                                    <p:cond delay="0"/>
                                  </p:stCondLst>
                                  <p:childTnLst>
                                    <p:set>
                                      <p:cBhvr>
                                        <p:cTn id="117" dur="1" fill="hold">
                                          <p:stCondLst>
                                            <p:cond delay="0"/>
                                          </p:stCondLst>
                                        </p:cTn>
                                        <p:tgtEl>
                                          <p:spTgt spid="43">
                                            <p:txEl>
                                              <p:pRg st="0" end="0"/>
                                            </p:txEl>
                                          </p:spTgt>
                                        </p:tgtEl>
                                        <p:attrNameLst>
                                          <p:attrName>style.visibility</p:attrName>
                                        </p:attrNameLst>
                                      </p:cBhvr>
                                      <p:to>
                                        <p:strVal val="visible"/>
                                      </p:to>
                                    </p:set>
                                    <p:animEffect transition="in" filter="barn(inVertical)">
                                      <p:cBhvr>
                                        <p:cTn id="118" dur="500"/>
                                        <p:tgtEl>
                                          <p:spTgt spid="43">
                                            <p:txEl>
                                              <p:pRg st="0" end="0"/>
                                            </p:txEl>
                                          </p:spTgt>
                                        </p:tgtEl>
                                      </p:cBhvr>
                                    </p:animEffect>
                                  </p:childTnLst>
                                </p:cTn>
                              </p:par>
                              <p:par>
                                <p:cTn id="119" presetID="16" presetClass="entr" presetSubtype="21" fill="hold" nodeType="withEffect">
                                  <p:stCondLst>
                                    <p:cond delay="0"/>
                                  </p:stCondLst>
                                  <p:childTnLst>
                                    <p:set>
                                      <p:cBhvr>
                                        <p:cTn id="120" dur="1" fill="hold">
                                          <p:stCondLst>
                                            <p:cond delay="0"/>
                                          </p:stCondLst>
                                        </p:cTn>
                                        <p:tgtEl>
                                          <p:spTgt spid="43">
                                            <p:txEl>
                                              <p:pRg st="1" end="1"/>
                                            </p:txEl>
                                          </p:spTgt>
                                        </p:tgtEl>
                                        <p:attrNameLst>
                                          <p:attrName>style.visibility</p:attrName>
                                        </p:attrNameLst>
                                      </p:cBhvr>
                                      <p:to>
                                        <p:strVal val="visible"/>
                                      </p:to>
                                    </p:set>
                                    <p:animEffect transition="in" filter="barn(inVertical)">
                                      <p:cBhvr>
                                        <p:cTn id="121" dur="500"/>
                                        <p:tgtEl>
                                          <p:spTgt spid="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36" grpId="0"/>
      <p:bldP spid="39"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59230" y="-5318"/>
            <a:ext cx="1643014"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ĐÁP ÁN</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pic>
        <p:nvPicPr>
          <p:cNvPr id="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81" y="764704"/>
            <a:ext cx="489654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011" y="781447"/>
            <a:ext cx="4888803" cy="250353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4847862" y="2780928"/>
            <a:ext cx="480053"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rgbClr val="FF0000"/>
                </a:solidFill>
                <a:latin typeface="+mj-lt"/>
              </a:rPr>
              <a:t>a</a:t>
            </a:r>
            <a:endParaRPr lang="vi-VN" dirty="0">
              <a:solidFill>
                <a:srgbClr val="FF0000"/>
              </a:solidFill>
              <a:latin typeface="+mj-lt"/>
            </a:endParaRPr>
          </a:p>
        </p:txBody>
      </p:sp>
      <p:sp>
        <p:nvSpPr>
          <p:cNvPr id="12" name="Oval 11"/>
          <p:cNvSpPr/>
          <p:nvPr/>
        </p:nvSpPr>
        <p:spPr>
          <a:xfrm>
            <a:off x="10600760" y="2708920"/>
            <a:ext cx="480053"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b</a:t>
            </a: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81" y="3789041"/>
            <a:ext cx="4992555" cy="2664295"/>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5034383" y="5949280"/>
            <a:ext cx="480053"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c</a:t>
            </a:r>
          </a:p>
        </p:txBody>
      </p:sp>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8413" y="3789041"/>
            <a:ext cx="5054184" cy="2736303"/>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10964598" y="6021288"/>
            <a:ext cx="480053"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d</a:t>
            </a:r>
          </a:p>
        </p:txBody>
      </p:sp>
      <p:sp>
        <p:nvSpPr>
          <p:cNvPr id="19" name="TextBox 18"/>
          <p:cNvSpPr txBox="1"/>
          <p:nvPr/>
        </p:nvSpPr>
        <p:spPr>
          <a:xfrm>
            <a:off x="3695733" y="2761764"/>
            <a:ext cx="1728192" cy="523220"/>
          </a:xfrm>
          <a:prstGeom prst="rect">
            <a:avLst/>
          </a:prstGeom>
          <a:solidFill>
            <a:schemeClr val="accent4">
              <a:lumMod val="20000"/>
              <a:lumOff val="80000"/>
            </a:schemeClr>
          </a:solidFill>
        </p:spPr>
        <p:txBody>
          <a:bodyPr wrap="square" rtlCol="0">
            <a:spAutoFit/>
          </a:bodyPr>
          <a:lstStyle/>
          <a:p>
            <a:r>
              <a:rPr lang="vi-VN" sz="2800" dirty="0" smtClean="0">
                <a:solidFill>
                  <a:srgbClr val="FF0000"/>
                </a:solidFill>
                <a:latin typeface="+mj-lt"/>
              </a:rPr>
              <a:t>Đá vôi</a:t>
            </a:r>
            <a:endParaRPr lang="vi-VN" sz="2800" dirty="0">
              <a:solidFill>
                <a:srgbClr val="FF0000"/>
              </a:solidFill>
              <a:latin typeface="+mj-lt"/>
            </a:endParaRPr>
          </a:p>
        </p:txBody>
      </p:sp>
      <p:sp>
        <p:nvSpPr>
          <p:cNvPr id="20" name="TextBox 19"/>
          <p:cNvSpPr txBox="1"/>
          <p:nvPr/>
        </p:nvSpPr>
        <p:spPr>
          <a:xfrm>
            <a:off x="7728182" y="2761764"/>
            <a:ext cx="3360373" cy="523220"/>
          </a:xfrm>
          <a:prstGeom prst="rect">
            <a:avLst/>
          </a:prstGeom>
          <a:solidFill>
            <a:schemeClr val="bg2"/>
          </a:solidFill>
        </p:spPr>
        <p:txBody>
          <a:bodyPr wrap="square" rtlCol="0">
            <a:spAutoFit/>
          </a:bodyPr>
          <a:lstStyle/>
          <a:p>
            <a:pPr lvl="0" algn="ctr">
              <a:spcBef>
                <a:spcPts val="400"/>
              </a:spcBef>
            </a:pPr>
            <a:r>
              <a:rPr lang="vi-VN" sz="2800" dirty="0">
                <a:solidFill>
                  <a:srgbClr val="FF0000"/>
                </a:solidFill>
                <a:latin typeface="Times New Roman"/>
                <a:ea typeface="Arial"/>
              </a:rPr>
              <a:t>Quặng bauxite</a:t>
            </a:r>
            <a:endParaRPr lang="vi-VN" sz="2800" dirty="0">
              <a:solidFill>
                <a:srgbClr val="FF0000"/>
              </a:solidFill>
              <a:latin typeface="Times New Roman"/>
              <a:ea typeface="Calibri"/>
            </a:endParaRPr>
          </a:p>
        </p:txBody>
      </p:sp>
      <p:sp>
        <p:nvSpPr>
          <p:cNvPr id="21" name="TextBox 20"/>
          <p:cNvSpPr txBox="1"/>
          <p:nvPr/>
        </p:nvSpPr>
        <p:spPr>
          <a:xfrm>
            <a:off x="4411575" y="5930115"/>
            <a:ext cx="1096235" cy="523220"/>
          </a:xfrm>
          <a:prstGeom prst="rect">
            <a:avLst/>
          </a:prstGeom>
          <a:solidFill>
            <a:schemeClr val="bg2"/>
          </a:solidFill>
        </p:spPr>
        <p:txBody>
          <a:bodyPr wrap="square" rtlCol="0">
            <a:spAutoFit/>
          </a:bodyPr>
          <a:lstStyle/>
          <a:p>
            <a:r>
              <a:rPr lang="vi-VN" sz="2800" dirty="0" smtClean="0">
                <a:solidFill>
                  <a:srgbClr val="FF0000"/>
                </a:solidFill>
                <a:latin typeface="+mj-lt"/>
              </a:rPr>
              <a:t>Cát</a:t>
            </a:r>
            <a:endParaRPr lang="vi-VN" sz="2800" dirty="0">
              <a:solidFill>
                <a:srgbClr val="FF0000"/>
              </a:solidFill>
              <a:latin typeface="+mj-lt"/>
            </a:endParaRPr>
          </a:p>
        </p:txBody>
      </p:sp>
      <p:sp>
        <p:nvSpPr>
          <p:cNvPr id="22" name="TextBox 21"/>
          <p:cNvSpPr txBox="1"/>
          <p:nvPr/>
        </p:nvSpPr>
        <p:spPr>
          <a:xfrm>
            <a:off x="10416480" y="6002124"/>
            <a:ext cx="1056117" cy="523220"/>
          </a:xfrm>
          <a:prstGeom prst="rect">
            <a:avLst/>
          </a:prstGeom>
          <a:solidFill>
            <a:schemeClr val="bg2"/>
          </a:solidFill>
        </p:spPr>
        <p:txBody>
          <a:bodyPr wrap="square" rtlCol="0">
            <a:spAutoFit/>
          </a:bodyPr>
          <a:lstStyle/>
          <a:p>
            <a:r>
              <a:rPr lang="vi-VN" sz="2800" dirty="0" smtClean="0">
                <a:solidFill>
                  <a:srgbClr val="FF0000"/>
                </a:solidFill>
                <a:latin typeface="+mj-lt"/>
              </a:rPr>
              <a:t>Tre</a:t>
            </a:r>
            <a:endParaRPr lang="vi-VN" sz="2800" dirty="0">
              <a:solidFill>
                <a:srgbClr val="FF0000"/>
              </a:solidFill>
              <a:latin typeface="+mj-lt"/>
            </a:endParaRPr>
          </a:p>
        </p:txBody>
      </p:sp>
    </p:spTree>
    <p:extLst>
      <p:ext uri="{BB962C8B-B14F-4D97-AF65-F5344CB8AC3E}">
        <p14:creationId xmlns:p14="http://schemas.microsoft.com/office/powerpoint/2010/main" val="1046741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heckerboard(across)">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heckerboard(across)">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1012263" y="74950"/>
            <a:ext cx="10934898" cy="4362138"/>
          </a:xfrm>
          <a:prstGeom prst="rect">
            <a:avLst/>
          </a:prstGeom>
        </p:spPr>
      </p:pic>
      <p:sp>
        <p:nvSpPr>
          <p:cNvPr id="8" name="TextBox 7"/>
          <p:cNvSpPr txBox="1"/>
          <p:nvPr/>
        </p:nvSpPr>
        <p:spPr>
          <a:xfrm>
            <a:off x="145951" y="4317168"/>
            <a:ext cx="11801209" cy="2400657"/>
          </a:xfrm>
          <a:prstGeom prst="rect">
            <a:avLst/>
          </a:prstGeom>
          <a:noFill/>
        </p:spPr>
        <p:txBody>
          <a:bodyPr wrap="square" rtlCol="0">
            <a:spAutoFit/>
          </a:bodyPr>
          <a:lstStyle/>
          <a:p>
            <a:r>
              <a:rPr lang="vi-VN" sz="3000" dirty="0" smtClean="0">
                <a:latin typeface="+mj-lt"/>
              </a:rPr>
              <a:t>Từ sơ đồ bên, hãy cho biết:</a:t>
            </a:r>
          </a:p>
          <a:p>
            <a:r>
              <a:rPr lang="vi-VN" sz="3000" dirty="0" smtClean="0">
                <a:latin typeface="+mj-lt"/>
              </a:rPr>
              <a:t>- Vật liệu:....................</a:t>
            </a:r>
          </a:p>
          <a:p>
            <a:r>
              <a:rPr lang="vi-VN" sz="3000" dirty="0" smtClean="0">
                <a:latin typeface="+mj-lt"/>
              </a:rPr>
              <a:t>- Nguyên liệu:.............</a:t>
            </a:r>
          </a:p>
          <a:p>
            <a:pPr marL="179388" indent="-179388">
              <a:buFontTx/>
              <a:buChar char="-"/>
            </a:pPr>
            <a:r>
              <a:rPr lang="vi-VN" sz="3000" dirty="0" smtClean="0">
                <a:latin typeface="+mj-lt"/>
              </a:rPr>
              <a:t>Nhiên liệu:................</a:t>
            </a:r>
            <a:endParaRPr lang="en-US" sz="3000" dirty="0" smtClean="0">
              <a:latin typeface="+mj-lt"/>
            </a:endParaRPr>
          </a:p>
          <a:p>
            <a:pPr marL="179388" indent="-179388">
              <a:buFontTx/>
              <a:buChar char="-"/>
            </a:pPr>
            <a:r>
              <a:rPr lang="en-US" sz="3000" dirty="0">
                <a:latin typeface="Times New Roman" panose="02020603050405020304" pitchFamily="18" charset="0"/>
                <a:cs typeface="Times New Roman" panose="02020603050405020304" pitchFamily="18" charset="0"/>
              </a:rPr>
              <a:t>T</a:t>
            </a:r>
            <a:r>
              <a:rPr lang="en-US" sz="3000" dirty="0" smtClean="0">
                <a:latin typeface="Times New Roman" panose="02020603050405020304" pitchFamily="18" charset="0"/>
                <a:cs typeface="Times New Roman" panose="02020603050405020304" pitchFamily="18" charset="0"/>
              </a:rPr>
              <a:t>hực phẩm: ..................</a:t>
            </a:r>
            <a:endParaRPr lang="vi-VN" sz="3000" dirty="0">
              <a:latin typeface="Times New Roman" panose="02020603050405020304" pitchFamily="18" charset="0"/>
              <a:cs typeface="Times New Roman" panose="02020603050405020304" pitchFamily="18" charset="0"/>
            </a:endParaRPr>
          </a:p>
        </p:txBody>
      </p:sp>
      <p:sp>
        <p:nvSpPr>
          <p:cNvPr id="9" name="Rectangle 8"/>
          <p:cNvSpPr/>
          <p:nvPr/>
        </p:nvSpPr>
        <p:spPr>
          <a:xfrm>
            <a:off x="1744932" y="4687696"/>
            <a:ext cx="6623929" cy="553998"/>
          </a:xfrm>
          <a:prstGeom prst="rect">
            <a:avLst/>
          </a:prstGeom>
        </p:spPr>
        <p:txBody>
          <a:bodyPr wrap="none">
            <a:spAutoFit/>
          </a:bodyPr>
          <a:lstStyle/>
          <a:p>
            <a:r>
              <a:rPr lang="vi-VN" sz="3000" b="1" dirty="0">
                <a:latin typeface="+mj-lt"/>
              </a:rPr>
              <a:t>rỉ đường, đường ăn, bã mía, nước </a:t>
            </a:r>
            <a:r>
              <a:rPr lang="vi-VN" sz="3000" b="1" dirty="0" smtClean="0">
                <a:latin typeface="+mj-lt"/>
              </a:rPr>
              <a:t>mía</a:t>
            </a:r>
            <a:r>
              <a:rPr lang="en-US" sz="3000" b="1" dirty="0">
                <a:latin typeface="+mj-lt"/>
              </a:rPr>
              <a:t>.</a:t>
            </a:r>
          </a:p>
        </p:txBody>
      </p:sp>
      <p:sp>
        <p:nvSpPr>
          <p:cNvPr id="10" name="Rectangle 9"/>
          <p:cNvSpPr/>
          <p:nvPr/>
        </p:nvSpPr>
        <p:spPr>
          <a:xfrm>
            <a:off x="2361834" y="5136764"/>
            <a:ext cx="5670142" cy="553998"/>
          </a:xfrm>
          <a:prstGeom prst="rect">
            <a:avLst/>
          </a:prstGeom>
        </p:spPr>
        <p:txBody>
          <a:bodyPr wrap="none">
            <a:spAutoFit/>
          </a:bodyPr>
          <a:lstStyle/>
          <a:p>
            <a:r>
              <a:rPr lang="vi-VN" sz="3000" b="1" dirty="0">
                <a:latin typeface="Times New Roman" panose="02020603050405020304" pitchFamily="18" charset="0"/>
                <a:cs typeface="Times New Roman" panose="02020603050405020304" pitchFamily="18" charset="0"/>
              </a:rPr>
              <a:t>cây </a:t>
            </a:r>
            <a:r>
              <a:rPr lang="vi-VN" sz="3000" b="1" dirty="0" smtClean="0">
                <a:latin typeface="Times New Roman" panose="02020603050405020304" pitchFamily="18" charset="0"/>
                <a:cs typeface="Times New Roman" panose="02020603050405020304" pitchFamily="18" charset="0"/>
              </a:rPr>
              <a:t>mía</a:t>
            </a:r>
            <a:r>
              <a:rPr lang="en-US" sz="3000" b="1" dirty="0" smtClean="0">
                <a:latin typeface="Times New Roman" panose="02020603050405020304" pitchFamily="18" charset="0"/>
                <a:cs typeface="Times New Roman" panose="02020603050405020304" pitchFamily="18" charset="0"/>
              </a:rPr>
              <a:t>, thân mía, lá mía, rễ mía.</a:t>
            </a:r>
            <a:endParaRPr lang="en-US" sz="30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2128139" y="5600822"/>
            <a:ext cx="3863558" cy="553998"/>
          </a:xfrm>
          <a:prstGeom prst="rect">
            <a:avLst/>
          </a:prstGeom>
        </p:spPr>
        <p:txBody>
          <a:bodyPr wrap="none">
            <a:spAutoFit/>
          </a:bodyPr>
          <a:lstStyle/>
          <a:p>
            <a:r>
              <a:rPr lang="vi-VN" sz="3000" b="1" dirty="0">
                <a:latin typeface="Times New Roman" panose="02020603050405020304" pitchFamily="18" charset="0"/>
                <a:cs typeface="Times New Roman" panose="02020603050405020304" pitchFamily="18" charset="0"/>
              </a:rPr>
              <a:t>lá mía, rễ mía, bã </a:t>
            </a:r>
            <a:r>
              <a:rPr lang="vi-VN" sz="3000" b="1" dirty="0" smtClean="0">
                <a:latin typeface="Times New Roman" panose="02020603050405020304" pitchFamily="18" charset="0"/>
                <a:cs typeface="Times New Roman" panose="02020603050405020304" pitchFamily="18" charset="0"/>
              </a:rPr>
              <a:t>mía</a:t>
            </a:r>
            <a:r>
              <a:rPr lang="en-US" sz="3000" b="1" dirty="0">
                <a:latin typeface="Times New Roman" panose="02020603050405020304" pitchFamily="18" charset="0"/>
                <a:cs typeface="Times New Roman" panose="02020603050405020304" pitchFamily="18" charset="0"/>
              </a:rPr>
              <a:t>.</a:t>
            </a:r>
          </a:p>
        </p:txBody>
      </p:sp>
      <p:sp>
        <p:nvSpPr>
          <p:cNvPr id="12" name="Rectangle 11"/>
          <p:cNvSpPr/>
          <p:nvPr/>
        </p:nvSpPr>
        <p:spPr>
          <a:xfrm>
            <a:off x="2361835" y="6113918"/>
            <a:ext cx="9830166" cy="954107"/>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đường ăn, mật mía, bánh, kẹo, rượu, đường </a:t>
            </a:r>
            <a:r>
              <a:rPr lang="vi-VN" sz="2800" b="1" dirty="0" smtClean="0">
                <a:latin typeface="Times New Roman" panose="02020603050405020304" pitchFamily="18" charset="0"/>
                <a:cs typeface="Times New Roman" panose="02020603050405020304" pitchFamily="18" charset="0"/>
              </a:rPr>
              <a:t>glucose</a:t>
            </a:r>
            <a:r>
              <a:rPr lang="en-US" sz="2800" b="1" dirty="0" smtClean="0">
                <a:latin typeface="Times New Roman" panose="02020603050405020304" pitchFamily="18" charset="0"/>
                <a:cs typeface="Times New Roman" panose="02020603050405020304" pitchFamily="18" charset="0"/>
              </a:rPr>
              <a:t>, nước giải khát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9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E710A0C9-D99C-4E6A-99C8-B60C68202636}"/>
              </a:ext>
            </a:extLst>
          </p:cNvPr>
          <p:cNvSpPr txBox="1"/>
          <p:nvPr/>
        </p:nvSpPr>
        <p:spPr>
          <a:xfrm>
            <a:off x="734518" y="951746"/>
            <a:ext cx="11101753" cy="2657138"/>
          </a:xfrm>
          <a:prstGeom prst="rect">
            <a:avLst/>
          </a:prstGeom>
          <a:noFill/>
        </p:spPr>
        <p:txBody>
          <a:bodyPr wrap="square" rtlCol="0">
            <a:spAutoFit/>
          </a:bodyPr>
          <a:lstStyle/>
          <a:p>
            <a:pPr algn="just">
              <a:lnSpc>
                <a:spcPts val="4000"/>
              </a:lnSpc>
              <a:tabLst>
                <a:tab pos="540385" algn="l"/>
              </a:tabLst>
            </a:pPr>
            <a:r>
              <a:rPr lang="en-US" sz="2800" b="1" dirty="0" smtClean="0">
                <a:solidFill>
                  <a:srgbClr val="C00000"/>
                </a:solidFill>
                <a:latin typeface="Times New Roman" pitchFamily="18" charset="0"/>
                <a:cs typeface="Times New Roman" pitchFamily="18" charset="0"/>
              </a:rPr>
              <a:t>Câu </a:t>
            </a:r>
            <a:r>
              <a:rPr lang="en-US" sz="2800" b="1" dirty="0">
                <a:solidFill>
                  <a:srgbClr val="C00000"/>
                </a:solidFill>
                <a:latin typeface="Times New Roman" pitchFamily="18" charset="0"/>
                <a:cs typeface="Times New Roman" pitchFamily="18" charset="0"/>
              </a:rPr>
              <a:t>1</a:t>
            </a:r>
            <a:r>
              <a:rPr lang="en-US" sz="2800" b="1" dirty="0" smtClean="0">
                <a:solidFill>
                  <a:srgbClr val="C0000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Để xây tường, lát sân người ta sử dụng vật liệu nào dưới đây?</a:t>
            </a:r>
          </a:p>
          <a:p>
            <a:pPr marL="514350" indent="-514350" algn="just">
              <a:lnSpc>
                <a:spcPts val="4000"/>
              </a:lnSpc>
              <a:buAutoNum type="alphaUcPeriod"/>
              <a:tabLst>
                <a:tab pos="540385" algn="l"/>
              </a:tabLst>
            </a:pPr>
            <a:r>
              <a:rPr lang="en-US" sz="2800" dirty="0" err="1">
                <a:latin typeface="Times New Roman" pitchFamily="18" charset="0"/>
                <a:cs typeface="Times New Roman" pitchFamily="18" charset="0"/>
              </a:rPr>
              <a:t>Gạch</a:t>
            </a:r>
            <a:endParaRPr lang="en-US" sz="2800" dirty="0">
              <a:latin typeface="Times New Roman" pitchFamily="18" charset="0"/>
              <a:cs typeface="Times New Roman" pitchFamily="18" charset="0"/>
            </a:endParaRPr>
          </a:p>
          <a:p>
            <a:pPr marL="514350" indent="-514350" algn="just">
              <a:lnSpc>
                <a:spcPts val="4000"/>
              </a:lnSpc>
              <a:buAutoNum type="alphaUcPeriod"/>
              <a:tabLst>
                <a:tab pos="540385" algn="l"/>
              </a:tabLst>
            </a:pPr>
            <a:r>
              <a:rPr lang="en-US" sz="2800" dirty="0" err="1">
                <a:latin typeface="Times New Roman" pitchFamily="18" charset="0"/>
                <a:cs typeface="Times New Roman" pitchFamily="18" charset="0"/>
              </a:rPr>
              <a:t>Ngói</a:t>
            </a:r>
            <a:r>
              <a:rPr lang="en-US" sz="2800" dirty="0">
                <a:latin typeface="Times New Roman" pitchFamily="18" charset="0"/>
                <a:cs typeface="Times New Roman" pitchFamily="18" charset="0"/>
              </a:rPr>
              <a:t> </a:t>
            </a:r>
          </a:p>
          <a:p>
            <a:pPr marL="514350" indent="-514350" algn="just">
              <a:lnSpc>
                <a:spcPts val="4000"/>
              </a:lnSpc>
              <a:buAutoNum type="alphaUcPeriod"/>
              <a:tabLst>
                <a:tab pos="540385" algn="l"/>
              </a:tabLst>
            </a:pP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en-US" sz="2800" dirty="0">
              <a:latin typeface="Times New Roman" pitchFamily="18" charset="0"/>
              <a:cs typeface="Times New Roman" pitchFamily="18" charset="0"/>
            </a:endParaRPr>
          </a:p>
          <a:p>
            <a:pPr marL="514350" indent="-514350" algn="just">
              <a:lnSpc>
                <a:spcPts val="4000"/>
              </a:lnSpc>
              <a:buAutoNum type="alphaUcPeriod"/>
              <a:tabLst>
                <a:tab pos="540385" algn="l"/>
              </a:tabLst>
            </a:pPr>
            <a:r>
              <a:rPr lang="en-US" sz="2800" dirty="0" err="1">
                <a:latin typeface="Times New Roman" pitchFamily="18" charset="0"/>
                <a:cs typeface="Times New Roman" pitchFamily="18" charset="0"/>
              </a:rPr>
              <a:t>Gỗ</a:t>
            </a:r>
            <a:r>
              <a:rPr lang="en-US" sz="2800" dirty="0">
                <a:latin typeface="Times New Roman" pitchFamily="18" charset="0"/>
                <a:cs typeface="Times New Roman" pitchFamily="18" charset="0"/>
              </a:rPr>
              <a:t> </a:t>
            </a:r>
          </a:p>
        </p:txBody>
      </p:sp>
      <p:sp>
        <p:nvSpPr>
          <p:cNvPr id="15" name="Rectangle 14">
            <a:extLst>
              <a:ext uri="{FF2B5EF4-FFF2-40B4-BE49-F238E27FC236}">
                <a16:creationId xmlns:a16="http://schemas.microsoft.com/office/drawing/2014/main" xmlns="" id="{9EEF39A8-14DC-4FBA-BD13-AF5F71BE48E7}"/>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E6E7C49A-5622-4078-920C-A1D4B1981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673" y="4398568"/>
            <a:ext cx="2096650" cy="2256564"/>
          </a:xfrm>
          <a:prstGeom prst="rect">
            <a:avLst/>
          </a:prstGeom>
        </p:spPr>
      </p:pic>
      <p:pic>
        <p:nvPicPr>
          <p:cNvPr id="13" name="Picture 12">
            <a:extLst>
              <a:ext uri="{FF2B5EF4-FFF2-40B4-BE49-F238E27FC236}">
                <a16:creationId xmlns:a16="http://schemas.microsoft.com/office/drawing/2014/main" xmlns="" id="{C8338EB0-38AA-41BD-AED5-8DDC7A1848C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31126" y="4881955"/>
            <a:ext cx="2154443" cy="1741890"/>
          </a:xfrm>
          <a:prstGeom prst="rect">
            <a:avLst/>
          </a:prstGeom>
        </p:spPr>
      </p:pic>
      <p:sp>
        <p:nvSpPr>
          <p:cNvPr id="12" name="TextBox 11">
            <a:extLst>
              <a:ext uri="{FF2B5EF4-FFF2-40B4-BE49-F238E27FC236}">
                <a16:creationId xmlns:a16="http://schemas.microsoft.com/office/drawing/2014/main" xmlns="" id="{28406275-3572-4F2F-A951-170566859C4B}"/>
              </a:ext>
            </a:extLst>
          </p:cNvPr>
          <p:cNvSpPr txBox="1"/>
          <p:nvPr/>
        </p:nvSpPr>
        <p:spPr>
          <a:xfrm>
            <a:off x="11654711" y="6444341"/>
            <a:ext cx="363121" cy="246221"/>
          </a:xfrm>
          <a:prstGeom prst="rect">
            <a:avLst/>
          </a:prstGeom>
          <a:noFill/>
        </p:spPr>
        <p:txBody>
          <a:bodyPr wrap="square" rtlCol="0">
            <a:spAutoFit/>
          </a:bodyPr>
          <a:lstStyle/>
          <a:p>
            <a:pPr algn="ctr"/>
            <a:r>
              <a:rPr lang="en-GB" sz="1000" b="1" dirty="0">
                <a:solidFill>
                  <a:schemeClr val="bg1">
                    <a:lumMod val="75000"/>
                  </a:schemeClr>
                </a:solidFill>
              </a:rPr>
              <a:t>16</a:t>
            </a:r>
            <a:endParaRPr lang="en-US" sz="1000" b="1" dirty="0">
              <a:solidFill>
                <a:schemeClr val="bg1">
                  <a:lumMod val="75000"/>
                </a:schemeClr>
              </a:solidFill>
            </a:endParaRPr>
          </a:p>
        </p:txBody>
      </p:sp>
      <p:sp>
        <p:nvSpPr>
          <p:cNvPr id="2" name="Oval 1"/>
          <p:cNvSpPr/>
          <p:nvPr/>
        </p:nvSpPr>
        <p:spPr>
          <a:xfrm>
            <a:off x="689547" y="1545799"/>
            <a:ext cx="554636" cy="55463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830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9EEF39A8-14DC-4FBA-BD13-AF5F71BE48E7}"/>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89748ABB-35EB-488B-8B52-348458C6260E}"/>
              </a:ext>
            </a:extLst>
          </p:cNvPr>
          <p:cNvSpPr txBox="1"/>
          <p:nvPr/>
        </p:nvSpPr>
        <p:spPr>
          <a:xfrm>
            <a:off x="1181971" y="1078725"/>
            <a:ext cx="9740027" cy="3170099"/>
          </a:xfrm>
          <a:prstGeom prst="rect">
            <a:avLst/>
          </a:prstGeom>
          <a:noFill/>
        </p:spPr>
        <p:txBody>
          <a:bodyPr wrap="square" rtlCol="0">
            <a:spAutoFit/>
          </a:bodyPr>
          <a:lstStyle/>
          <a:p>
            <a:pPr algn="just">
              <a:lnSpc>
                <a:spcPts val="4000"/>
              </a:lnSpc>
              <a:tabLst>
                <a:tab pos="540385" algn="l"/>
              </a:tabLst>
            </a:pPr>
            <a:r>
              <a:rPr lang="en-US" sz="2800" b="1" dirty="0">
                <a:solidFill>
                  <a:srgbClr val="C00000"/>
                </a:solidFill>
                <a:latin typeface="Times New Roman" pitchFamily="18" charset="0"/>
                <a:cs typeface="Times New Roman" pitchFamily="18" charset="0"/>
              </a:rPr>
              <a:t>Câu </a:t>
            </a:r>
            <a:r>
              <a:rPr lang="en-US" sz="2800" b="1" dirty="0" smtClean="0">
                <a:solidFill>
                  <a:srgbClr val="C00000"/>
                </a:solidFill>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Để sản xuất xi măng, tạc tượng, người ta sử dụng vật liệu nào dưới đây?</a:t>
            </a:r>
          </a:p>
          <a:p>
            <a:pPr marL="514350" indent="-514350" algn="just">
              <a:lnSpc>
                <a:spcPts val="4000"/>
              </a:lnSpc>
              <a:buAutoNum type="alphaUcPeriod"/>
              <a:tabLst>
                <a:tab pos="540385" algn="l"/>
              </a:tabLst>
            </a:pPr>
            <a:r>
              <a:rPr lang="en-US" sz="2800" dirty="0" err="1">
                <a:latin typeface="Times New Roman" pitchFamily="18" charset="0"/>
                <a:cs typeface="Times New Roman" pitchFamily="18" charset="0"/>
              </a:rPr>
              <a:t>Nhôm</a:t>
            </a:r>
            <a:r>
              <a:rPr lang="en-US" sz="2800" dirty="0">
                <a:latin typeface="Times New Roman" pitchFamily="18" charset="0"/>
                <a:cs typeface="Times New Roman" pitchFamily="18" charset="0"/>
              </a:rPr>
              <a:t> </a:t>
            </a:r>
          </a:p>
          <a:p>
            <a:pPr marL="514350" indent="-514350" algn="just">
              <a:lnSpc>
                <a:spcPts val="4000"/>
              </a:lnSpc>
              <a:buAutoNum type="alphaUcPeriod"/>
              <a:tabLst>
                <a:tab pos="540385" algn="l"/>
              </a:tabLst>
            </a:pPr>
            <a:r>
              <a:rPr lang="en-US" sz="2800" dirty="0" err="1">
                <a:latin typeface="Times New Roman" pitchFamily="18" charset="0"/>
                <a:cs typeface="Times New Roman" pitchFamily="18" charset="0"/>
              </a:rPr>
              <a:t>Đá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vôi</a:t>
            </a:r>
            <a:endParaRPr lang="en-US" sz="2800" dirty="0">
              <a:latin typeface="Times New Roman" pitchFamily="18" charset="0"/>
              <a:cs typeface="Times New Roman" pitchFamily="18" charset="0"/>
            </a:endParaRPr>
          </a:p>
          <a:p>
            <a:pPr marL="514350" indent="-514350" algn="just">
              <a:lnSpc>
                <a:spcPts val="4000"/>
              </a:lnSpc>
              <a:buAutoNum type="alphaUcPeriod"/>
              <a:tabLst>
                <a:tab pos="540385" algn="l"/>
              </a:tabLst>
            </a:pP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en-US" sz="2800" dirty="0">
              <a:latin typeface="Times New Roman" pitchFamily="18" charset="0"/>
              <a:cs typeface="Times New Roman" pitchFamily="18" charset="0"/>
            </a:endParaRPr>
          </a:p>
          <a:p>
            <a:pPr marL="514350" indent="-514350" algn="just">
              <a:lnSpc>
                <a:spcPts val="4000"/>
              </a:lnSpc>
              <a:buAutoNum type="alphaUcPeriod"/>
              <a:tabLst>
                <a:tab pos="540385" algn="l"/>
              </a:tabLst>
            </a:pPr>
            <a:r>
              <a:rPr lang="en-US" sz="2800" dirty="0" err="1">
                <a:latin typeface="Times New Roman" pitchFamily="18" charset="0"/>
                <a:cs typeface="Times New Roman" pitchFamily="18" charset="0"/>
              </a:rPr>
              <a:t>Gỗ</a:t>
            </a:r>
            <a:r>
              <a:rPr lang="en-US" sz="2800" dirty="0">
                <a:latin typeface="Times New Roman" pitchFamily="18" charset="0"/>
                <a:cs typeface="Times New Roman" pitchFamily="18" charset="0"/>
              </a:rPr>
              <a:t> </a:t>
            </a:r>
          </a:p>
        </p:txBody>
      </p:sp>
      <p:pic>
        <p:nvPicPr>
          <p:cNvPr id="11" name="Picture 10">
            <a:extLst>
              <a:ext uri="{FF2B5EF4-FFF2-40B4-BE49-F238E27FC236}">
                <a16:creationId xmlns:a16="http://schemas.microsoft.com/office/drawing/2014/main" xmlns="" id="{E6E7C49A-5622-4078-920C-A1D4B1981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673" y="4398568"/>
            <a:ext cx="2096650" cy="2256564"/>
          </a:xfrm>
          <a:prstGeom prst="rect">
            <a:avLst/>
          </a:prstGeom>
        </p:spPr>
      </p:pic>
      <p:pic>
        <p:nvPicPr>
          <p:cNvPr id="13" name="Picture 12">
            <a:extLst>
              <a:ext uri="{FF2B5EF4-FFF2-40B4-BE49-F238E27FC236}">
                <a16:creationId xmlns:a16="http://schemas.microsoft.com/office/drawing/2014/main" xmlns="" id="{C8338EB0-38AA-41BD-AED5-8DDC7A1848C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31126" y="4881955"/>
            <a:ext cx="2154443" cy="1741890"/>
          </a:xfrm>
          <a:prstGeom prst="rect">
            <a:avLst/>
          </a:prstGeom>
        </p:spPr>
      </p:pic>
      <p:sp>
        <p:nvSpPr>
          <p:cNvPr id="12" name="TextBox 11">
            <a:extLst>
              <a:ext uri="{FF2B5EF4-FFF2-40B4-BE49-F238E27FC236}">
                <a16:creationId xmlns:a16="http://schemas.microsoft.com/office/drawing/2014/main" xmlns="" id="{28406275-3572-4F2F-A951-170566859C4B}"/>
              </a:ext>
            </a:extLst>
          </p:cNvPr>
          <p:cNvSpPr txBox="1"/>
          <p:nvPr/>
        </p:nvSpPr>
        <p:spPr>
          <a:xfrm>
            <a:off x="11654711" y="6444341"/>
            <a:ext cx="363121" cy="246221"/>
          </a:xfrm>
          <a:prstGeom prst="rect">
            <a:avLst/>
          </a:prstGeom>
          <a:noFill/>
        </p:spPr>
        <p:txBody>
          <a:bodyPr wrap="square" rtlCol="0">
            <a:spAutoFit/>
          </a:bodyPr>
          <a:lstStyle/>
          <a:p>
            <a:pPr algn="ctr"/>
            <a:r>
              <a:rPr lang="en-GB" sz="1000" b="1" dirty="0">
                <a:solidFill>
                  <a:schemeClr val="bg1">
                    <a:lumMod val="75000"/>
                  </a:schemeClr>
                </a:solidFill>
              </a:rPr>
              <a:t>16</a:t>
            </a:r>
            <a:endParaRPr lang="en-US" sz="1000" b="1" dirty="0">
              <a:solidFill>
                <a:schemeClr val="bg1">
                  <a:lumMod val="75000"/>
                </a:schemeClr>
              </a:solidFill>
            </a:endParaRPr>
          </a:p>
        </p:txBody>
      </p:sp>
      <p:sp>
        <p:nvSpPr>
          <p:cNvPr id="14" name="Oval 13"/>
          <p:cNvSpPr/>
          <p:nvPr/>
        </p:nvSpPr>
        <p:spPr>
          <a:xfrm>
            <a:off x="1119759" y="2635605"/>
            <a:ext cx="554636" cy="55463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6844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9EEF39A8-14DC-4FBA-BD13-AF5F71BE48E7}"/>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E6E7C49A-5622-4078-920C-A1D4B1981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673" y="4398568"/>
            <a:ext cx="2096650" cy="2256564"/>
          </a:xfrm>
          <a:prstGeom prst="rect">
            <a:avLst/>
          </a:prstGeom>
        </p:spPr>
      </p:pic>
      <p:pic>
        <p:nvPicPr>
          <p:cNvPr id="13" name="Picture 12">
            <a:extLst>
              <a:ext uri="{FF2B5EF4-FFF2-40B4-BE49-F238E27FC236}">
                <a16:creationId xmlns:a16="http://schemas.microsoft.com/office/drawing/2014/main" xmlns="" id="{C8338EB0-38AA-41BD-AED5-8DDC7A1848C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31126" y="4881955"/>
            <a:ext cx="2154443" cy="1741890"/>
          </a:xfrm>
          <a:prstGeom prst="rect">
            <a:avLst/>
          </a:prstGeom>
        </p:spPr>
      </p:pic>
      <p:sp>
        <p:nvSpPr>
          <p:cNvPr id="12" name="TextBox 11">
            <a:extLst>
              <a:ext uri="{FF2B5EF4-FFF2-40B4-BE49-F238E27FC236}">
                <a16:creationId xmlns:a16="http://schemas.microsoft.com/office/drawing/2014/main" xmlns="" id="{28406275-3572-4F2F-A951-170566859C4B}"/>
              </a:ext>
            </a:extLst>
          </p:cNvPr>
          <p:cNvSpPr txBox="1"/>
          <p:nvPr/>
        </p:nvSpPr>
        <p:spPr>
          <a:xfrm>
            <a:off x="11654711" y="6444341"/>
            <a:ext cx="363121" cy="246221"/>
          </a:xfrm>
          <a:prstGeom prst="rect">
            <a:avLst/>
          </a:prstGeom>
          <a:noFill/>
        </p:spPr>
        <p:txBody>
          <a:bodyPr wrap="square" rtlCol="0">
            <a:spAutoFit/>
          </a:bodyPr>
          <a:lstStyle/>
          <a:p>
            <a:pPr algn="ctr"/>
            <a:r>
              <a:rPr lang="en-GB" sz="1000" b="1" dirty="0">
                <a:solidFill>
                  <a:schemeClr val="bg1">
                    <a:lumMod val="75000"/>
                  </a:schemeClr>
                </a:solidFill>
              </a:rPr>
              <a:t>16</a:t>
            </a:r>
            <a:endParaRPr lang="en-US" sz="1000" b="1" dirty="0">
              <a:solidFill>
                <a:schemeClr val="bg1">
                  <a:lumMod val="75000"/>
                </a:schemeClr>
              </a:solidFill>
            </a:endParaRPr>
          </a:p>
        </p:txBody>
      </p:sp>
      <p:sp>
        <p:nvSpPr>
          <p:cNvPr id="14" name="Oval 13"/>
          <p:cNvSpPr/>
          <p:nvPr/>
        </p:nvSpPr>
        <p:spPr>
          <a:xfrm>
            <a:off x="764498" y="3151682"/>
            <a:ext cx="554636" cy="55463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64498" y="881279"/>
            <a:ext cx="10343213" cy="3416320"/>
          </a:xfrm>
          <a:prstGeom prst="rect">
            <a:avLst/>
          </a:prstGeom>
        </p:spPr>
        <p:txBody>
          <a:bodyPr wrap="square">
            <a:spAutoFit/>
          </a:bodyPr>
          <a:lstStyle/>
          <a:p>
            <a:r>
              <a:rPr lang="vi-VN" sz="3600" b="1" dirty="0">
                <a:latin typeface="Times New Roman" panose="02020603050405020304" pitchFamily="18" charset="0"/>
                <a:cs typeface="Times New Roman" panose="02020603050405020304" pitchFamily="18" charset="0"/>
              </a:rPr>
              <a:t>Câu </a:t>
            </a:r>
            <a:r>
              <a:rPr lang="en-US" sz="3600" b="1" dirty="0">
                <a:latin typeface="Times New Roman" panose="02020603050405020304" pitchFamily="18" charset="0"/>
                <a:cs typeface="Times New Roman" panose="02020603050405020304" pitchFamily="18" charset="0"/>
              </a:rPr>
              <a:t>3</a:t>
            </a:r>
            <a:r>
              <a:rPr lang="vi-VN" sz="3600" b="1"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Nhà máy sản xuất rượu vang dùng quả nho để lên men. Vậy nho là</a:t>
            </a:r>
          </a:p>
          <a:p>
            <a:r>
              <a:rPr lang="vi-VN" sz="3600" b="1" dirty="0">
                <a:latin typeface="Times New Roman" panose="02020603050405020304" pitchFamily="18" charset="0"/>
                <a:cs typeface="Times New Roman" panose="02020603050405020304" pitchFamily="18" charset="0"/>
              </a:rPr>
              <a:t>A.</a:t>
            </a:r>
            <a:r>
              <a:rPr lang="vi-VN"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vật liệu.</a:t>
            </a:r>
          </a:p>
          <a:p>
            <a:r>
              <a:rPr lang="vi-VN" sz="3600" b="1" dirty="0">
                <a:latin typeface="Times New Roman" panose="02020603050405020304" pitchFamily="18" charset="0"/>
                <a:cs typeface="Times New Roman" panose="02020603050405020304" pitchFamily="18" charset="0"/>
              </a:rPr>
              <a:t>B.</a:t>
            </a:r>
            <a:r>
              <a:rPr lang="vi-VN"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nhiên liệu.</a:t>
            </a:r>
          </a:p>
          <a:p>
            <a:r>
              <a:rPr lang="vi-VN" sz="3600" b="1" dirty="0">
                <a:latin typeface="Times New Roman" panose="02020603050405020304" pitchFamily="18" charset="0"/>
                <a:cs typeface="Times New Roman" panose="02020603050405020304" pitchFamily="18" charset="0"/>
              </a:rPr>
              <a:t>C.</a:t>
            </a:r>
            <a:r>
              <a:rPr lang="vi-VN"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nguyên liệu.</a:t>
            </a:r>
          </a:p>
          <a:p>
            <a:r>
              <a:rPr lang="vi-VN" sz="3600" b="1" dirty="0">
                <a:latin typeface="Times New Roman" panose="02020603050405020304" pitchFamily="18" charset="0"/>
                <a:cs typeface="Times New Roman" panose="02020603050405020304" pitchFamily="18" charset="0"/>
              </a:rPr>
              <a:t>D.</a:t>
            </a:r>
            <a:r>
              <a:rPr lang="vi-VN"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khoáng sản.</a:t>
            </a:r>
          </a:p>
        </p:txBody>
      </p:sp>
    </p:spTree>
    <p:extLst>
      <p:ext uri="{BB962C8B-B14F-4D97-AF65-F5344CB8AC3E}">
        <p14:creationId xmlns:p14="http://schemas.microsoft.com/office/powerpoint/2010/main" val="2258090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9EEF39A8-14DC-4FBA-BD13-AF5F71BE48E7}"/>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E6E7C49A-5622-4078-920C-A1D4B1981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673" y="4398568"/>
            <a:ext cx="2096650" cy="2256564"/>
          </a:xfrm>
          <a:prstGeom prst="rect">
            <a:avLst/>
          </a:prstGeom>
        </p:spPr>
      </p:pic>
      <p:pic>
        <p:nvPicPr>
          <p:cNvPr id="13" name="Picture 12">
            <a:extLst>
              <a:ext uri="{FF2B5EF4-FFF2-40B4-BE49-F238E27FC236}">
                <a16:creationId xmlns:a16="http://schemas.microsoft.com/office/drawing/2014/main" xmlns="" id="{C8338EB0-38AA-41BD-AED5-8DDC7A1848C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31126" y="4881955"/>
            <a:ext cx="2154443" cy="1741890"/>
          </a:xfrm>
          <a:prstGeom prst="rect">
            <a:avLst/>
          </a:prstGeom>
        </p:spPr>
      </p:pic>
      <p:sp>
        <p:nvSpPr>
          <p:cNvPr id="12" name="TextBox 11">
            <a:extLst>
              <a:ext uri="{FF2B5EF4-FFF2-40B4-BE49-F238E27FC236}">
                <a16:creationId xmlns:a16="http://schemas.microsoft.com/office/drawing/2014/main" xmlns="" id="{28406275-3572-4F2F-A951-170566859C4B}"/>
              </a:ext>
            </a:extLst>
          </p:cNvPr>
          <p:cNvSpPr txBox="1"/>
          <p:nvPr/>
        </p:nvSpPr>
        <p:spPr>
          <a:xfrm>
            <a:off x="11654711" y="6444341"/>
            <a:ext cx="363121" cy="246221"/>
          </a:xfrm>
          <a:prstGeom prst="rect">
            <a:avLst/>
          </a:prstGeom>
          <a:noFill/>
        </p:spPr>
        <p:txBody>
          <a:bodyPr wrap="square" rtlCol="0">
            <a:spAutoFit/>
          </a:bodyPr>
          <a:lstStyle/>
          <a:p>
            <a:pPr algn="ctr"/>
            <a:r>
              <a:rPr lang="en-GB" sz="1000" b="1" dirty="0">
                <a:solidFill>
                  <a:schemeClr val="bg1">
                    <a:lumMod val="75000"/>
                  </a:schemeClr>
                </a:solidFill>
              </a:rPr>
              <a:t>16</a:t>
            </a:r>
            <a:endParaRPr lang="en-US" sz="1000" b="1" dirty="0">
              <a:solidFill>
                <a:schemeClr val="bg1">
                  <a:lumMod val="75000"/>
                </a:schemeClr>
              </a:solidFill>
            </a:endParaRPr>
          </a:p>
        </p:txBody>
      </p:sp>
      <p:sp>
        <p:nvSpPr>
          <p:cNvPr id="14" name="Oval 13"/>
          <p:cNvSpPr/>
          <p:nvPr/>
        </p:nvSpPr>
        <p:spPr>
          <a:xfrm>
            <a:off x="1086787" y="4050001"/>
            <a:ext cx="554636" cy="55463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86787" y="1326231"/>
            <a:ext cx="10305738" cy="4247317"/>
          </a:xfrm>
          <a:prstGeom prst="rect">
            <a:avLst/>
          </a:prstGeom>
        </p:spPr>
        <p:txBody>
          <a:bodyPr wrap="square">
            <a:spAutoFit/>
          </a:bodyPr>
          <a:lstStyle/>
          <a:p>
            <a:pPr>
              <a:lnSpc>
                <a:spcPct val="150000"/>
              </a:lnSpc>
            </a:pPr>
            <a:r>
              <a:rPr lang="vi-VN" sz="3600" b="1" dirty="0">
                <a:latin typeface="Times New Roman" panose="02020603050405020304" pitchFamily="18" charset="0"/>
                <a:cs typeface="Times New Roman" panose="02020603050405020304" pitchFamily="18" charset="0"/>
              </a:rPr>
              <a:t>Câu </a:t>
            </a:r>
            <a:r>
              <a:rPr lang="en-US" sz="3600" b="1" dirty="0" smtClean="0">
                <a:latin typeface="Times New Roman" panose="02020603050405020304" pitchFamily="18" charset="0"/>
                <a:cs typeface="Times New Roman" panose="02020603050405020304" pitchFamily="18" charset="0"/>
              </a:rPr>
              <a:t>4:</a:t>
            </a:r>
            <a:r>
              <a:rPr lang="vi-VN" sz="3600" b="1"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Loại thức ăn nào sau đây chứa nhiều chất đạm?</a:t>
            </a:r>
          </a:p>
          <a:p>
            <a:pPr>
              <a:lnSpc>
                <a:spcPct val="150000"/>
              </a:lnSpc>
            </a:pPr>
            <a:r>
              <a:rPr lang="vi-VN" sz="3600" b="1" dirty="0">
                <a:latin typeface="Times New Roman" panose="02020603050405020304" pitchFamily="18" charset="0"/>
                <a:cs typeface="Times New Roman" panose="02020603050405020304" pitchFamily="18" charset="0"/>
              </a:rPr>
              <a:t>A.</a:t>
            </a:r>
            <a:r>
              <a:rPr lang="vi-VN"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Rau xanh.</a:t>
            </a:r>
          </a:p>
          <a:p>
            <a:pPr>
              <a:lnSpc>
                <a:spcPct val="150000"/>
              </a:lnSpc>
            </a:pPr>
            <a:r>
              <a:rPr lang="vi-VN" sz="3600" b="1" dirty="0">
                <a:latin typeface="Times New Roman" panose="02020603050405020304" pitchFamily="18" charset="0"/>
                <a:cs typeface="Times New Roman" panose="02020603050405020304" pitchFamily="18" charset="0"/>
              </a:rPr>
              <a:t>B.</a:t>
            </a:r>
            <a:r>
              <a:rPr lang="vi-VN"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Gạo.</a:t>
            </a:r>
          </a:p>
          <a:p>
            <a:pPr>
              <a:lnSpc>
                <a:spcPct val="150000"/>
              </a:lnSpc>
            </a:pPr>
            <a:r>
              <a:rPr lang="vi-VN" sz="3600" b="1" dirty="0">
                <a:latin typeface="Times New Roman" panose="02020603050405020304" pitchFamily="18" charset="0"/>
                <a:cs typeface="Times New Roman" panose="02020603050405020304" pitchFamily="18" charset="0"/>
              </a:rPr>
              <a:t>C.</a:t>
            </a:r>
            <a:r>
              <a:rPr lang="vi-VN"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Thịt.</a:t>
            </a:r>
          </a:p>
          <a:p>
            <a:pPr>
              <a:lnSpc>
                <a:spcPct val="150000"/>
              </a:lnSpc>
            </a:pPr>
            <a:r>
              <a:rPr lang="vi-VN" sz="3600" b="1" dirty="0">
                <a:latin typeface="Times New Roman" panose="02020603050405020304" pitchFamily="18" charset="0"/>
                <a:cs typeface="Times New Roman" panose="02020603050405020304" pitchFamily="18" charset="0"/>
              </a:rPr>
              <a:t>D.</a:t>
            </a:r>
            <a:r>
              <a:rPr lang="vi-VN"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Ngô.</a:t>
            </a:r>
          </a:p>
        </p:txBody>
      </p:sp>
    </p:spTree>
    <p:extLst>
      <p:ext uri="{BB962C8B-B14F-4D97-AF65-F5344CB8AC3E}">
        <p14:creationId xmlns:p14="http://schemas.microsoft.com/office/powerpoint/2010/main" val="383033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9EEF39A8-14DC-4FBA-BD13-AF5F71BE48E7}"/>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E6E7C49A-5622-4078-920C-A1D4B1981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673" y="4398568"/>
            <a:ext cx="2096650" cy="2256564"/>
          </a:xfrm>
          <a:prstGeom prst="rect">
            <a:avLst/>
          </a:prstGeom>
        </p:spPr>
      </p:pic>
      <p:pic>
        <p:nvPicPr>
          <p:cNvPr id="13" name="Picture 12">
            <a:extLst>
              <a:ext uri="{FF2B5EF4-FFF2-40B4-BE49-F238E27FC236}">
                <a16:creationId xmlns:a16="http://schemas.microsoft.com/office/drawing/2014/main" xmlns="" id="{C8338EB0-38AA-41BD-AED5-8DDC7A1848C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31126" y="4881955"/>
            <a:ext cx="2154443" cy="1741890"/>
          </a:xfrm>
          <a:prstGeom prst="rect">
            <a:avLst/>
          </a:prstGeom>
        </p:spPr>
      </p:pic>
      <p:sp>
        <p:nvSpPr>
          <p:cNvPr id="12" name="TextBox 11">
            <a:extLst>
              <a:ext uri="{FF2B5EF4-FFF2-40B4-BE49-F238E27FC236}">
                <a16:creationId xmlns:a16="http://schemas.microsoft.com/office/drawing/2014/main" xmlns="" id="{28406275-3572-4F2F-A951-170566859C4B}"/>
              </a:ext>
            </a:extLst>
          </p:cNvPr>
          <p:cNvSpPr txBox="1"/>
          <p:nvPr/>
        </p:nvSpPr>
        <p:spPr>
          <a:xfrm>
            <a:off x="11654711" y="6444341"/>
            <a:ext cx="363121" cy="246221"/>
          </a:xfrm>
          <a:prstGeom prst="rect">
            <a:avLst/>
          </a:prstGeom>
          <a:noFill/>
        </p:spPr>
        <p:txBody>
          <a:bodyPr wrap="square" rtlCol="0">
            <a:spAutoFit/>
          </a:bodyPr>
          <a:lstStyle/>
          <a:p>
            <a:pPr algn="ctr"/>
            <a:r>
              <a:rPr lang="en-GB" sz="1000" b="1" dirty="0">
                <a:solidFill>
                  <a:schemeClr val="bg1">
                    <a:lumMod val="75000"/>
                  </a:schemeClr>
                </a:solidFill>
              </a:rPr>
              <a:t>16</a:t>
            </a:r>
            <a:endParaRPr lang="en-US" sz="1000" b="1" dirty="0">
              <a:solidFill>
                <a:schemeClr val="bg1">
                  <a:lumMod val="75000"/>
                </a:schemeClr>
              </a:solidFill>
            </a:endParaRPr>
          </a:p>
        </p:txBody>
      </p:sp>
      <p:sp>
        <p:nvSpPr>
          <p:cNvPr id="14" name="Oval 13"/>
          <p:cNvSpPr/>
          <p:nvPr/>
        </p:nvSpPr>
        <p:spPr>
          <a:xfrm>
            <a:off x="1154243" y="3319230"/>
            <a:ext cx="554636" cy="55463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99213" y="1115653"/>
            <a:ext cx="10637057" cy="3554819"/>
          </a:xfrm>
          <a:prstGeom prst="rect">
            <a:avLst/>
          </a:prstGeom>
        </p:spPr>
        <p:txBody>
          <a:bodyPr wrap="square">
            <a:spAutoFit/>
          </a:bodyPr>
          <a:lstStyle/>
          <a:p>
            <a:pPr lvl="0">
              <a:lnSpc>
                <a:spcPct val="150000"/>
              </a:lnSpc>
            </a:pPr>
            <a:r>
              <a:rPr lang="en-US" sz="3000" b="1" dirty="0" smtClean="0">
                <a:latin typeface="Times New Roman" panose="02020603050405020304" pitchFamily="18" charset="0"/>
                <a:cs typeface="Times New Roman" panose="02020603050405020304" pitchFamily="18" charset="0"/>
              </a:rPr>
              <a:t>Câu 5</a:t>
            </a:r>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Cây tr</a:t>
            </a:r>
            <a:r>
              <a:rPr lang="en-US" sz="3000" dirty="0" smtClean="0">
                <a:latin typeface="Times New Roman" panose="02020603050405020304" pitchFamily="18" charset="0"/>
                <a:cs typeface="Times New Roman" panose="02020603050405020304" pitchFamily="18" charset="0"/>
              </a:rPr>
              <a:t>ồ</a:t>
            </a:r>
            <a:r>
              <a:rPr lang="vi-VN" sz="3000" dirty="0" smtClean="0">
                <a:latin typeface="Times New Roman" panose="02020603050405020304" pitchFamily="18" charset="0"/>
                <a:cs typeface="Times New Roman" panose="02020603050405020304" pitchFamily="18" charset="0"/>
              </a:rPr>
              <a:t>ng </a:t>
            </a:r>
            <a:r>
              <a:rPr lang="vi-VN" sz="3000" dirty="0">
                <a:latin typeface="Times New Roman" panose="02020603050405020304" pitchFamily="18" charset="0"/>
                <a:cs typeface="Times New Roman" panose="02020603050405020304" pitchFamily="18" charset="0"/>
              </a:rPr>
              <a:t>nào sau đây </a:t>
            </a:r>
            <a:r>
              <a:rPr lang="vi-VN" sz="3000" b="1" dirty="0">
                <a:latin typeface="Times New Roman" panose="02020603050405020304" pitchFamily="18" charset="0"/>
                <a:cs typeface="Times New Roman" panose="02020603050405020304" pitchFamily="18" charset="0"/>
              </a:rPr>
              <a:t>không </a:t>
            </a:r>
            <a:r>
              <a:rPr lang="vi-VN" sz="3000" dirty="0">
                <a:latin typeface="Times New Roman" panose="02020603050405020304" pitchFamily="18" charset="0"/>
                <a:cs typeface="Times New Roman" panose="02020603050405020304" pitchFamily="18" charset="0"/>
              </a:rPr>
              <a:t>được xem là cây lương thực?</a:t>
            </a:r>
            <a:endParaRPr lang="en-US" sz="3000" dirty="0">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vi-VN" sz="3000" dirty="0" smtClean="0">
                <a:latin typeface="Times New Roman" panose="02020603050405020304" pitchFamily="18" charset="0"/>
                <a:cs typeface="Times New Roman" panose="02020603050405020304" pitchFamily="18" charset="0"/>
              </a:rPr>
              <a:t>Lúa </a:t>
            </a:r>
            <a:r>
              <a:rPr lang="vi-VN" sz="3000" dirty="0">
                <a:latin typeface="Times New Roman" panose="02020603050405020304" pitchFamily="18" charset="0"/>
                <a:cs typeface="Times New Roman" panose="02020603050405020304" pitchFamily="18" charset="0"/>
              </a:rPr>
              <a:t>gạo</a:t>
            </a:r>
            <a:r>
              <a:rPr lang="vi-VN" sz="3000" dirty="0" smtClean="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vi-VN" sz="3000" dirty="0" smtClean="0">
                <a:latin typeface="Times New Roman" panose="02020603050405020304" pitchFamily="18" charset="0"/>
                <a:cs typeface="Times New Roman" panose="02020603050405020304" pitchFamily="18" charset="0"/>
              </a:rPr>
              <a:t>Ngô</a:t>
            </a:r>
            <a:r>
              <a:rPr lang="vi-VN" sz="3000"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pPr>
              <a:lnSpc>
                <a:spcPct val="150000"/>
              </a:lnSpc>
            </a:pPr>
            <a:r>
              <a:rPr lang="en-US" sz="3000" dirty="0">
                <a:latin typeface="Times New Roman" panose="02020603050405020304" pitchFamily="18" charset="0"/>
                <a:cs typeface="Times New Roman" panose="02020603050405020304" pitchFamily="18" charset="0"/>
              </a:rPr>
              <a:t>C</a:t>
            </a:r>
            <a:r>
              <a:rPr lang="vi-VN" sz="3000" dirty="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Mía.	</a:t>
            </a:r>
            <a:endParaRPr lang="en-US" sz="3000" dirty="0" smtClean="0">
              <a:latin typeface="Times New Roman" panose="02020603050405020304" pitchFamily="18" charset="0"/>
              <a:cs typeface="Times New Roman" panose="02020603050405020304" pitchFamily="18" charset="0"/>
            </a:endParaRPr>
          </a:p>
          <a:p>
            <a:pPr>
              <a:lnSpc>
                <a:spcPct val="150000"/>
              </a:lnSpc>
            </a:pPr>
            <a:r>
              <a:rPr lang="vi-VN" sz="3000" dirty="0" smtClean="0">
                <a:latin typeface="Times New Roman" panose="02020603050405020304" pitchFamily="18" charset="0"/>
                <a:cs typeface="Times New Roman" panose="02020603050405020304" pitchFamily="18" charset="0"/>
              </a:rPr>
              <a:t>D</a:t>
            </a:r>
            <a:r>
              <a:rPr lang="vi-VN" sz="3000" dirty="0">
                <a:latin typeface="Times New Roman" panose="02020603050405020304" pitchFamily="18" charset="0"/>
                <a:cs typeface="Times New Roman" panose="02020603050405020304" pitchFamily="18" charset="0"/>
              </a:rPr>
              <a:t>. Lúa mì.</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2144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9EEF39A8-14DC-4FBA-BD13-AF5F71BE48E7}"/>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E6E7C49A-5622-4078-920C-A1D4B1981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673" y="4398568"/>
            <a:ext cx="2096650" cy="2256564"/>
          </a:xfrm>
          <a:prstGeom prst="rect">
            <a:avLst/>
          </a:prstGeom>
        </p:spPr>
      </p:pic>
      <p:pic>
        <p:nvPicPr>
          <p:cNvPr id="13" name="Picture 12">
            <a:extLst>
              <a:ext uri="{FF2B5EF4-FFF2-40B4-BE49-F238E27FC236}">
                <a16:creationId xmlns:a16="http://schemas.microsoft.com/office/drawing/2014/main" xmlns="" id="{C8338EB0-38AA-41BD-AED5-8DDC7A1848C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31126" y="4881955"/>
            <a:ext cx="2154443" cy="1741890"/>
          </a:xfrm>
          <a:prstGeom prst="rect">
            <a:avLst/>
          </a:prstGeom>
        </p:spPr>
      </p:pic>
      <p:sp>
        <p:nvSpPr>
          <p:cNvPr id="12" name="TextBox 11">
            <a:extLst>
              <a:ext uri="{FF2B5EF4-FFF2-40B4-BE49-F238E27FC236}">
                <a16:creationId xmlns:a16="http://schemas.microsoft.com/office/drawing/2014/main" xmlns="" id="{28406275-3572-4F2F-A951-170566859C4B}"/>
              </a:ext>
            </a:extLst>
          </p:cNvPr>
          <p:cNvSpPr txBox="1"/>
          <p:nvPr/>
        </p:nvSpPr>
        <p:spPr>
          <a:xfrm>
            <a:off x="11654711" y="6444341"/>
            <a:ext cx="363121" cy="246221"/>
          </a:xfrm>
          <a:prstGeom prst="rect">
            <a:avLst/>
          </a:prstGeom>
          <a:noFill/>
        </p:spPr>
        <p:txBody>
          <a:bodyPr wrap="square" rtlCol="0">
            <a:spAutoFit/>
          </a:bodyPr>
          <a:lstStyle/>
          <a:p>
            <a:pPr algn="ctr"/>
            <a:r>
              <a:rPr lang="en-GB" sz="1000" b="1" dirty="0">
                <a:solidFill>
                  <a:schemeClr val="bg1">
                    <a:lumMod val="75000"/>
                  </a:schemeClr>
                </a:solidFill>
              </a:rPr>
              <a:t>16</a:t>
            </a:r>
            <a:endParaRPr lang="en-US" sz="1000" b="1" dirty="0">
              <a:solidFill>
                <a:schemeClr val="bg1">
                  <a:lumMod val="75000"/>
                </a:schemeClr>
              </a:solidFill>
            </a:endParaRPr>
          </a:p>
        </p:txBody>
      </p:sp>
      <p:sp>
        <p:nvSpPr>
          <p:cNvPr id="14" name="Oval 13"/>
          <p:cNvSpPr/>
          <p:nvPr/>
        </p:nvSpPr>
        <p:spPr>
          <a:xfrm>
            <a:off x="1530366" y="2904344"/>
            <a:ext cx="554636" cy="55463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60346" y="1258456"/>
            <a:ext cx="10094365" cy="3697166"/>
          </a:xfrm>
          <a:prstGeom prst="rect">
            <a:avLst/>
          </a:prstGeom>
        </p:spPr>
        <p:txBody>
          <a:bodyPr wrap="square">
            <a:spAutoFit/>
          </a:bodyPr>
          <a:lstStyle/>
          <a:p>
            <a:pPr lvl="0">
              <a:lnSpc>
                <a:spcPct val="150000"/>
              </a:lnSpc>
            </a:pPr>
            <a:r>
              <a:rPr lang="en-US" sz="3200" dirty="0" smtClean="0">
                <a:latin typeface="Times New Roman" panose="02020603050405020304" pitchFamily="18" charset="0"/>
                <a:cs typeface="Times New Roman" panose="02020603050405020304" pitchFamily="18" charset="0"/>
              </a:rPr>
              <a:t>Câu 6: </a:t>
            </a:r>
            <a:r>
              <a:rPr lang="vi-VN" sz="3200" dirty="0" smtClean="0">
                <a:latin typeface="Times New Roman" panose="02020603050405020304" pitchFamily="18" charset="0"/>
                <a:cs typeface="Times New Roman" panose="02020603050405020304" pitchFamily="18" charset="0"/>
              </a:rPr>
              <a:t>Khi </a:t>
            </a:r>
            <a:r>
              <a:rPr lang="vi-VN" sz="3200" dirty="0">
                <a:latin typeface="Times New Roman" panose="02020603050405020304" pitchFamily="18" charset="0"/>
                <a:cs typeface="Times New Roman" panose="02020603050405020304" pitchFamily="18" charset="0"/>
              </a:rPr>
              <a:t>dùng gỗ để sản xuất giấy thì người ta sẽ gọi gỗ là</a:t>
            </a:r>
            <a:endParaRPr lang="en-US" sz="3200" dirty="0">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vi-VN" sz="3200" dirty="0" smtClean="0">
                <a:latin typeface="Times New Roman" panose="02020603050405020304" pitchFamily="18" charset="0"/>
                <a:cs typeface="Times New Roman" panose="02020603050405020304" pitchFamily="18" charset="0"/>
              </a:rPr>
              <a:t>vật </a:t>
            </a:r>
            <a:r>
              <a:rPr lang="vi-VN" sz="3200" dirty="0">
                <a:latin typeface="Times New Roman" panose="02020603050405020304" pitchFamily="18" charset="0"/>
                <a:cs typeface="Times New Roman" panose="02020603050405020304" pitchFamily="18" charset="0"/>
              </a:rPr>
              <a:t>liệu.	</a:t>
            </a:r>
            <a:endParaRPr lang="en-US" sz="3200" dirty="0" smtClean="0">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3200" dirty="0" smtClean="0">
                <a:latin typeface="Times New Roman" panose="02020603050405020304" pitchFamily="18" charset="0"/>
                <a:cs typeface="Times New Roman" panose="02020603050405020304" pitchFamily="18" charset="0"/>
              </a:rPr>
              <a:t>N</a:t>
            </a:r>
            <a:r>
              <a:rPr lang="vi-VN" sz="3200" dirty="0" smtClean="0">
                <a:latin typeface="Times New Roman" panose="02020603050405020304" pitchFamily="18" charset="0"/>
                <a:cs typeface="Times New Roman" panose="02020603050405020304" pitchFamily="18" charset="0"/>
              </a:rPr>
              <a:t>guyên </a:t>
            </a:r>
            <a:r>
              <a:rPr lang="vi-VN" sz="3200" dirty="0">
                <a:latin typeface="Times New Roman" panose="02020603050405020304" pitchFamily="18" charset="0"/>
                <a:cs typeface="Times New Roman" panose="02020603050405020304" pitchFamily="18" charset="0"/>
              </a:rPr>
              <a:t>liệu,</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a:latin typeface="Times New Roman" panose="02020603050405020304" pitchFamily="18" charset="0"/>
                <a:cs typeface="Times New Roman" panose="02020603050405020304" pitchFamily="18" charset="0"/>
              </a:rPr>
              <a:t>C</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nhiên liệu.	</a:t>
            </a:r>
            <a:endParaRPr lang="en-US" sz="3200" dirty="0" smtClean="0">
              <a:latin typeface="Times New Roman" panose="02020603050405020304" pitchFamily="18" charset="0"/>
              <a:cs typeface="Times New Roman" panose="02020603050405020304" pitchFamily="18" charset="0"/>
            </a:endParaRPr>
          </a:p>
          <a:p>
            <a:pPr>
              <a:lnSpc>
                <a:spcPct val="150000"/>
              </a:lnSpc>
            </a:pPr>
            <a:r>
              <a:rPr lang="vi-VN" sz="3200" dirty="0" smtClean="0">
                <a:latin typeface="Times New Roman" panose="02020603050405020304" pitchFamily="18" charset="0"/>
                <a:cs typeface="Times New Roman" panose="02020603050405020304" pitchFamily="18" charset="0"/>
              </a:rPr>
              <a:t>D</a:t>
            </a:r>
            <a:r>
              <a:rPr lang="vi-VN" sz="3200" dirty="0">
                <a:latin typeface="Times New Roman" panose="02020603050405020304" pitchFamily="18" charset="0"/>
                <a:cs typeface="Times New Roman" panose="02020603050405020304" pitchFamily="18" charset="0"/>
              </a:rPr>
              <a:t>. phế liệu.</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75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9EEF39A8-14DC-4FBA-BD13-AF5F71BE48E7}"/>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E6E7C49A-5622-4078-920C-A1D4B1981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673" y="4398568"/>
            <a:ext cx="2096650" cy="2256564"/>
          </a:xfrm>
          <a:prstGeom prst="rect">
            <a:avLst/>
          </a:prstGeom>
        </p:spPr>
      </p:pic>
      <p:pic>
        <p:nvPicPr>
          <p:cNvPr id="13" name="Picture 12">
            <a:extLst>
              <a:ext uri="{FF2B5EF4-FFF2-40B4-BE49-F238E27FC236}">
                <a16:creationId xmlns:a16="http://schemas.microsoft.com/office/drawing/2014/main" xmlns="" id="{C8338EB0-38AA-41BD-AED5-8DDC7A1848C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31126" y="4881955"/>
            <a:ext cx="2154443" cy="1741890"/>
          </a:xfrm>
          <a:prstGeom prst="rect">
            <a:avLst/>
          </a:prstGeom>
        </p:spPr>
      </p:pic>
      <p:sp>
        <p:nvSpPr>
          <p:cNvPr id="12" name="TextBox 11">
            <a:extLst>
              <a:ext uri="{FF2B5EF4-FFF2-40B4-BE49-F238E27FC236}">
                <a16:creationId xmlns:a16="http://schemas.microsoft.com/office/drawing/2014/main" xmlns="" id="{28406275-3572-4F2F-A951-170566859C4B}"/>
              </a:ext>
            </a:extLst>
          </p:cNvPr>
          <p:cNvSpPr txBox="1"/>
          <p:nvPr/>
        </p:nvSpPr>
        <p:spPr>
          <a:xfrm>
            <a:off x="11654711" y="6444341"/>
            <a:ext cx="363121" cy="246221"/>
          </a:xfrm>
          <a:prstGeom prst="rect">
            <a:avLst/>
          </a:prstGeom>
          <a:noFill/>
        </p:spPr>
        <p:txBody>
          <a:bodyPr wrap="square" rtlCol="0">
            <a:spAutoFit/>
          </a:bodyPr>
          <a:lstStyle/>
          <a:p>
            <a:pPr algn="ctr"/>
            <a:r>
              <a:rPr lang="en-GB" sz="1000" b="1" dirty="0">
                <a:solidFill>
                  <a:schemeClr val="bg1">
                    <a:lumMod val="75000"/>
                  </a:schemeClr>
                </a:solidFill>
              </a:rPr>
              <a:t>16</a:t>
            </a:r>
            <a:endParaRPr lang="en-US" sz="1000" b="1" dirty="0">
              <a:solidFill>
                <a:schemeClr val="bg1">
                  <a:lumMod val="75000"/>
                </a:schemeClr>
              </a:solidFill>
            </a:endParaRPr>
          </a:p>
        </p:txBody>
      </p:sp>
      <p:sp>
        <p:nvSpPr>
          <p:cNvPr id="14" name="Oval 13"/>
          <p:cNvSpPr/>
          <p:nvPr/>
        </p:nvSpPr>
        <p:spPr>
          <a:xfrm>
            <a:off x="1239429" y="3740470"/>
            <a:ext cx="554636" cy="55463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0524" y="626009"/>
            <a:ext cx="9292532" cy="5174493"/>
          </a:xfrm>
          <a:prstGeom prst="rect">
            <a:avLst/>
          </a:prstGeom>
        </p:spPr>
        <p:txBody>
          <a:bodyPr wrap="square">
            <a:spAutoFit/>
          </a:bodyPr>
          <a:lstStyle/>
          <a:p>
            <a:pPr lvl="0">
              <a:lnSpc>
                <a:spcPct val="150000"/>
              </a:lnSpc>
            </a:pPr>
            <a:r>
              <a:rPr lang="en-US" sz="3200" dirty="0" smtClean="0">
                <a:latin typeface="Times New Roman" panose="02020603050405020304" pitchFamily="18" charset="0"/>
                <a:cs typeface="Times New Roman" panose="02020603050405020304" pitchFamily="18" charset="0"/>
              </a:rPr>
              <a:t>Câu 7: </a:t>
            </a:r>
            <a:r>
              <a:rPr lang="vi-VN" sz="3200" dirty="0" smtClean="0">
                <a:latin typeface="Times New Roman" panose="02020603050405020304" pitchFamily="18" charset="0"/>
                <a:cs typeface="Times New Roman" panose="02020603050405020304" pitchFamily="18" charset="0"/>
              </a:rPr>
              <a:t>Người </a:t>
            </a:r>
            <a:r>
              <a:rPr lang="vi-VN" sz="3200" dirty="0">
                <a:latin typeface="Times New Roman" panose="02020603050405020304" pitchFamily="18" charset="0"/>
                <a:cs typeface="Times New Roman" panose="02020603050405020304" pitchFamily="18" charset="0"/>
              </a:rPr>
              <a:t>ta khai thác than đá để cung cấp cho các nhà máy nhiệt điện sản xuất điện. Lúc này, than đá được gọi là</a:t>
            </a:r>
            <a:endParaRPr lang="en-US" sz="3200" dirty="0">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vi-VN" sz="3200" dirty="0" smtClean="0">
                <a:latin typeface="Times New Roman" panose="02020603050405020304" pitchFamily="18" charset="0"/>
                <a:cs typeface="Times New Roman" panose="02020603050405020304" pitchFamily="18" charset="0"/>
              </a:rPr>
              <a:t>vật </a:t>
            </a:r>
            <a:r>
              <a:rPr lang="vi-VN" sz="3200" dirty="0">
                <a:latin typeface="Times New Roman" panose="02020603050405020304" pitchFamily="18" charset="0"/>
                <a:cs typeface="Times New Roman" panose="02020603050405020304" pitchFamily="18" charset="0"/>
              </a:rPr>
              <a:t>liệu.	</a:t>
            </a:r>
            <a:endParaRPr lang="en-US" sz="3200" dirty="0" smtClean="0">
              <a:latin typeface="Times New Roman" panose="02020603050405020304" pitchFamily="18" charset="0"/>
              <a:cs typeface="Times New Roman" panose="02020603050405020304" pitchFamily="18" charset="0"/>
            </a:endParaRPr>
          </a:p>
          <a:p>
            <a:pPr marL="514350" indent="-514350">
              <a:lnSpc>
                <a:spcPct val="150000"/>
              </a:lnSpc>
              <a:buAutoNum type="alphaUcPeriod"/>
            </a:pPr>
            <a:r>
              <a:rPr lang="en-US" sz="3200" dirty="0" smtClean="0">
                <a:latin typeface="Times New Roman" panose="02020603050405020304" pitchFamily="18" charset="0"/>
                <a:cs typeface="Times New Roman" panose="02020603050405020304" pitchFamily="18" charset="0"/>
              </a:rPr>
              <a:t>N</a:t>
            </a:r>
            <a:r>
              <a:rPr lang="vi-VN" sz="3200" dirty="0" smtClean="0">
                <a:latin typeface="Times New Roman" panose="02020603050405020304" pitchFamily="18" charset="0"/>
                <a:cs typeface="Times New Roman" panose="02020603050405020304" pitchFamily="18" charset="0"/>
              </a:rPr>
              <a:t>hiên </a:t>
            </a:r>
            <a:r>
              <a:rPr lang="vi-VN" sz="3200" dirty="0">
                <a:latin typeface="Times New Roman" panose="02020603050405020304" pitchFamily="18" charset="0"/>
                <a:cs typeface="Times New Roman" panose="02020603050405020304" pitchFamily="18" charset="0"/>
              </a:rPr>
              <a:t>liệu.</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a:latin typeface="Times New Roman" panose="02020603050405020304" pitchFamily="18" charset="0"/>
                <a:cs typeface="Times New Roman" panose="02020603050405020304" pitchFamily="18" charset="0"/>
              </a:rPr>
              <a:t>C</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nguyên liệu.	</a:t>
            </a:r>
            <a:endParaRPr lang="en-US" sz="3200" dirty="0" smtClean="0">
              <a:latin typeface="Times New Roman" panose="02020603050405020304" pitchFamily="18" charset="0"/>
              <a:cs typeface="Times New Roman" panose="02020603050405020304" pitchFamily="18" charset="0"/>
            </a:endParaRPr>
          </a:p>
          <a:p>
            <a:pPr>
              <a:lnSpc>
                <a:spcPct val="150000"/>
              </a:lnSpc>
            </a:pPr>
            <a:r>
              <a:rPr lang="vi-VN" sz="3200" dirty="0" smtClean="0">
                <a:latin typeface="Times New Roman" panose="02020603050405020304" pitchFamily="18" charset="0"/>
                <a:cs typeface="Times New Roman" panose="02020603050405020304" pitchFamily="18" charset="0"/>
              </a:rPr>
              <a:t>D</a:t>
            </a:r>
            <a:r>
              <a:rPr lang="vi-VN" sz="3200" dirty="0">
                <a:latin typeface="Times New Roman" panose="02020603050405020304" pitchFamily="18" charset="0"/>
                <a:cs typeface="Times New Roman" panose="02020603050405020304" pitchFamily="18" charset="0"/>
              </a:rPr>
              <a:t>. vật liệu hoặc nguyên liệu.</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4899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9EEF39A8-14DC-4FBA-BD13-AF5F71BE48E7}"/>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E6E7C49A-5622-4078-920C-A1D4B1981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673" y="4398568"/>
            <a:ext cx="2096650" cy="2256564"/>
          </a:xfrm>
          <a:prstGeom prst="rect">
            <a:avLst/>
          </a:prstGeom>
        </p:spPr>
      </p:pic>
      <p:pic>
        <p:nvPicPr>
          <p:cNvPr id="13" name="Picture 12">
            <a:extLst>
              <a:ext uri="{FF2B5EF4-FFF2-40B4-BE49-F238E27FC236}">
                <a16:creationId xmlns:a16="http://schemas.microsoft.com/office/drawing/2014/main" xmlns="" id="{C8338EB0-38AA-41BD-AED5-8DDC7A1848C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31126" y="4881955"/>
            <a:ext cx="2154443" cy="1741890"/>
          </a:xfrm>
          <a:prstGeom prst="rect">
            <a:avLst/>
          </a:prstGeom>
        </p:spPr>
      </p:pic>
      <p:sp>
        <p:nvSpPr>
          <p:cNvPr id="12" name="TextBox 11">
            <a:extLst>
              <a:ext uri="{FF2B5EF4-FFF2-40B4-BE49-F238E27FC236}">
                <a16:creationId xmlns:a16="http://schemas.microsoft.com/office/drawing/2014/main" xmlns="" id="{28406275-3572-4F2F-A951-170566859C4B}"/>
              </a:ext>
            </a:extLst>
          </p:cNvPr>
          <p:cNvSpPr txBox="1"/>
          <p:nvPr/>
        </p:nvSpPr>
        <p:spPr>
          <a:xfrm>
            <a:off x="11654711" y="6444341"/>
            <a:ext cx="363121" cy="246221"/>
          </a:xfrm>
          <a:prstGeom prst="rect">
            <a:avLst/>
          </a:prstGeom>
          <a:noFill/>
        </p:spPr>
        <p:txBody>
          <a:bodyPr wrap="square" rtlCol="0">
            <a:spAutoFit/>
          </a:bodyPr>
          <a:lstStyle/>
          <a:p>
            <a:pPr algn="ctr"/>
            <a:r>
              <a:rPr lang="en-GB" sz="1000" b="1" dirty="0">
                <a:solidFill>
                  <a:schemeClr val="bg1">
                    <a:lumMod val="75000"/>
                  </a:schemeClr>
                </a:solidFill>
              </a:rPr>
              <a:t>16</a:t>
            </a:r>
            <a:endParaRPr lang="en-US" sz="1000" b="1" dirty="0">
              <a:solidFill>
                <a:schemeClr val="bg1">
                  <a:lumMod val="75000"/>
                </a:schemeClr>
              </a:solidFill>
            </a:endParaRPr>
          </a:p>
        </p:txBody>
      </p:sp>
      <p:sp>
        <p:nvSpPr>
          <p:cNvPr id="14" name="Oval 13"/>
          <p:cNvSpPr/>
          <p:nvPr/>
        </p:nvSpPr>
        <p:spPr>
          <a:xfrm>
            <a:off x="549884" y="3619088"/>
            <a:ext cx="554636" cy="55463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9625" y="1230231"/>
            <a:ext cx="10972799" cy="3785652"/>
          </a:xfrm>
          <a:prstGeom prst="rect">
            <a:avLst/>
          </a:prstGeom>
        </p:spPr>
        <p:txBody>
          <a:bodyPr wrap="square">
            <a:spAutoFit/>
          </a:bodyPr>
          <a:lstStyle/>
          <a:p>
            <a:pPr lvl="0">
              <a:lnSpc>
                <a:spcPct val="150000"/>
              </a:lnSpc>
            </a:pPr>
            <a:r>
              <a:rPr lang="en-US" sz="3200" dirty="0" smtClean="0">
                <a:latin typeface="Times New Roman" panose="02020603050405020304" pitchFamily="18" charset="0"/>
                <a:cs typeface="Times New Roman" panose="02020603050405020304" pitchFamily="18" charset="0"/>
              </a:rPr>
              <a:t>Câu 8: </a:t>
            </a:r>
            <a:r>
              <a:rPr lang="vi-VN" sz="3200" dirty="0" smtClean="0">
                <a:latin typeface="Times New Roman" panose="02020603050405020304" pitchFamily="18" charset="0"/>
                <a:cs typeface="Times New Roman" panose="02020603050405020304" pitchFamily="18" charset="0"/>
              </a:rPr>
              <a:t>Loại </a:t>
            </a:r>
            <a:r>
              <a:rPr lang="vi-VN" sz="3200" dirty="0">
                <a:latin typeface="Times New Roman" panose="02020603050405020304" pitchFamily="18" charset="0"/>
                <a:cs typeface="Times New Roman" panose="02020603050405020304" pitchFamily="18" charset="0"/>
              </a:rPr>
              <a:t>nguyên liệu nào sau đây hẩu như </a:t>
            </a:r>
            <a:r>
              <a:rPr lang="vi-VN" sz="3200" b="1" dirty="0">
                <a:latin typeface="Times New Roman" panose="02020603050405020304" pitchFamily="18" charset="0"/>
                <a:cs typeface="Times New Roman" panose="02020603050405020304" pitchFamily="18" charset="0"/>
              </a:rPr>
              <a:t>không thể </a:t>
            </a:r>
            <a:r>
              <a:rPr lang="vi-VN" sz="3200" dirty="0">
                <a:latin typeface="Times New Roman" panose="02020603050405020304" pitchFamily="18" charset="0"/>
                <a:cs typeface="Times New Roman" panose="02020603050405020304" pitchFamily="18" charset="0"/>
              </a:rPr>
              <a:t>tái sinh?</a:t>
            </a:r>
            <a:endParaRPr lang="en-US" sz="3200" dirty="0">
              <a:latin typeface="Times New Roman" panose="02020603050405020304" pitchFamily="18" charset="0"/>
              <a:cs typeface="Times New Roman" panose="02020603050405020304" pitchFamily="18" charset="0"/>
            </a:endParaRPr>
          </a:p>
          <a:p>
            <a:pPr>
              <a:lnSpc>
                <a:spcPct val="150000"/>
              </a:lnSpc>
            </a:pPr>
            <a:r>
              <a:rPr lang="vi-VN" sz="3200" dirty="0" smtClean="0">
                <a:latin typeface="Times New Roman" panose="02020603050405020304" pitchFamily="18" charset="0"/>
                <a:cs typeface="Times New Roman" panose="02020603050405020304" pitchFamily="18" charset="0"/>
              </a:rPr>
              <a:t>A.G</a:t>
            </a:r>
            <a:r>
              <a:rPr lang="en-US" sz="3200" dirty="0" smtClean="0">
                <a:latin typeface="Times New Roman" panose="02020603050405020304" pitchFamily="18" charset="0"/>
                <a:cs typeface="Times New Roman" panose="02020603050405020304" pitchFamily="18" charset="0"/>
              </a:rPr>
              <a:t>ỗ</a:t>
            </a:r>
            <a:r>
              <a:rPr lang="vi-VN" sz="3200" dirty="0" smtClean="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lnSpc>
                <a:spcPct val="150000"/>
              </a:lnSpc>
            </a:pPr>
            <a:r>
              <a:rPr lang="vi-VN" sz="3200" dirty="0" smtClean="0">
                <a:latin typeface="Times New Roman" panose="02020603050405020304" pitchFamily="18" charset="0"/>
                <a:cs typeface="Times New Roman" panose="02020603050405020304" pitchFamily="18" charset="0"/>
              </a:rPr>
              <a:t>B</a:t>
            </a:r>
            <a:r>
              <a:rPr lang="vi-VN" sz="3200" dirty="0">
                <a:latin typeface="Times New Roman" panose="02020603050405020304" pitchFamily="18" charset="0"/>
                <a:cs typeface="Times New Roman" panose="02020603050405020304" pitchFamily="18" charset="0"/>
              </a:rPr>
              <a:t>. Bông.</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a:latin typeface="Times New Roman" panose="02020603050405020304" pitchFamily="18" charset="0"/>
                <a:cs typeface="Times New Roman" panose="02020603050405020304" pitchFamily="18" charset="0"/>
              </a:rPr>
              <a:t>C</a:t>
            </a:r>
            <a:r>
              <a:rPr lang="vi-VN" sz="3200" dirty="0" smtClean="0">
                <a:latin typeface="Times New Roman" panose="02020603050405020304" pitchFamily="18" charset="0"/>
                <a:cs typeface="Times New Roman" panose="02020603050405020304" pitchFamily="18" charset="0"/>
              </a:rPr>
              <a:t>. D</a:t>
            </a:r>
            <a:r>
              <a:rPr lang="en-US" sz="3200" dirty="0" smtClean="0">
                <a:latin typeface="Times New Roman" panose="02020603050405020304" pitchFamily="18" charset="0"/>
                <a:cs typeface="Times New Roman" panose="02020603050405020304" pitchFamily="18" charset="0"/>
              </a:rPr>
              <a:t>ầ</a:t>
            </a:r>
            <a:r>
              <a:rPr lang="vi-VN" sz="3200" dirty="0" smtClean="0">
                <a:latin typeface="Times New Roman" panose="02020603050405020304" pitchFamily="18" charset="0"/>
                <a:cs typeface="Times New Roman" panose="02020603050405020304" pitchFamily="18" charset="0"/>
              </a:rPr>
              <a:t>u </a:t>
            </a:r>
            <a:r>
              <a:rPr lang="vi-VN" sz="3200" dirty="0">
                <a:latin typeface="Times New Roman" panose="02020603050405020304" pitchFamily="18" charset="0"/>
                <a:cs typeface="Times New Roman" panose="02020603050405020304" pitchFamily="18" charset="0"/>
              </a:rPr>
              <a:t>thô.	</a:t>
            </a:r>
            <a:endParaRPr lang="en-US" sz="3200" dirty="0" smtClean="0">
              <a:latin typeface="Times New Roman" panose="02020603050405020304" pitchFamily="18" charset="0"/>
              <a:cs typeface="Times New Roman" panose="02020603050405020304" pitchFamily="18" charset="0"/>
            </a:endParaRPr>
          </a:p>
          <a:p>
            <a:pPr>
              <a:lnSpc>
                <a:spcPct val="150000"/>
              </a:lnSpc>
            </a:pPr>
            <a:r>
              <a:rPr lang="vi-VN" sz="3200" dirty="0" smtClean="0">
                <a:latin typeface="Times New Roman" panose="02020603050405020304" pitchFamily="18" charset="0"/>
                <a:cs typeface="Times New Roman" panose="02020603050405020304" pitchFamily="18" charset="0"/>
              </a:rPr>
              <a:t>D</a:t>
            </a:r>
            <a:r>
              <a:rPr lang="vi-VN" sz="3200" dirty="0">
                <a:latin typeface="Times New Roman" panose="02020603050405020304" pitchFamily="18" charset="0"/>
                <a:cs typeface="Times New Roman" panose="02020603050405020304" pitchFamily="18" charset="0"/>
              </a:rPr>
              <a:t>. Nông sản.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0925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9EEF39A8-14DC-4FBA-BD13-AF5F71BE48E7}"/>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E6E7C49A-5622-4078-920C-A1D4B1981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673" y="4398568"/>
            <a:ext cx="2096650" cy="2256564"/>
          </a:xfrm>
          <a:prstGeom prst="rect">
            <a:avLst/>
          </a:prstGeom>
        </p:spPr>
      </p:pic>
      <p:pic>
        <p:nvPicPr>
          <p:cNvPr id="13" name="Picture 12">
            <a:extLst>
              <a:ext uri="{FF2B5EF4-FFF2-40B4-BE49-F238E27FC236}">
                <a16:creationId xmlns:a16="http://schemas.microsoft.com/office/drawing/2014/main" xmlns="" id="{C8338EB0-38AA-41BD-AED5-8DDC7A1848C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31126" y="4881955"/>
            <a:ext cx="2154443" cy="1741890"/>
          </a:xfrm>
          <a:prstGeom prst="rect">
            <a:avLst/>
          </a:prstGeom>
        </p:spPr>
      </p:pic>
      <p:sp>
        <p:nvSpPr>
          <p:cNvPr id="12" name="TextBox 11">
            <a:extLst>
              <a:ext uri="{FF2B5EF4-FFF2-40B4-BE49-F238E27FC236}">
                <a16:creationId xmlns:a16="http://schemas.microsoft.com/office/drawing/2014/main" xmlns="" id="{28406275-3572-4F2F-A951-170566859C4B}"/>
              </a:ext>
            </a:extLst>
          </p:cNvPr>
          <p:cNvSpPr txBox="1"/>
          <p:nvPr/>
        </p:nvSpPr>
        <p:spPr>
          <a:xfrm>
            <a:off x="11654711" y="6444341"/>
            <a:ext cx="363121" cy="246221"/>
          </a:xfrm>
          <a:prstGeom prst="rect">
            <a:avLst/>
          </a:prstGeom>
          <a:noFill/>
        </p:spPr>
        <p:txBody>
          <a:bodyPr wrap="square" rtlCol="0">
            <a:spAutoFit/>
          </a:bodyPr>
          <a:lstStyle/>
          <a:p>
            <a:pPr algn="ctr"/>
            <a:r>
              <a:rPr lang="en-GB" sz="1000" b="1" dirty="0">
                <a:solidFill>
                  <a:schemeClr val="bg1">
                    <a:lumMod val="75000"/>
                  </a:schemeClr>
                </a:solidFill>
              </a:rPr>
              <a:t>16</a:t>
            </a:r>
            <a:endParaRPr lang="en-US" sz="1000" b="1" dirty="0">
              <a:solidFill>
                <a:schemeClr val="bg1">
                  <a:lumMod val="75000"/>
                </a:schemeClr>
              </a:solidFill>
            </a:endParaRPr>
          </a:p>
        </p:txBody>
      </p:sp>
      <p:sp>
        <p:nvSpPr>
          <p:cNvPr id="2" name="Rectangle 1"/>
          <p:cNvSpPr/>
          <p:nvPr/>
        </p:nvSpPr>
        <p:spPr>
          <a:xfrm>
            <a:off x="539646" y="303259"/>
            <a:ext cx="11296625" cy="2144177"/>
          </a:xfrm>
          <a:prstGeom prst="rect">
            <a:avLst/>
          </a:prstGeom>
        </p:spPr>
        <p:txBody>
          <a:bodyPr wrap="square">
            <a:spAutoFit/>
          </a:bodyPr>
          <a:lstStyle/>
          <a:p>
            <a:pPr algn="just">
              <a:lnSpc>
                <a:spcPts val="4000"/>
              </a:lnSpc>
              <a:tabLst>
                <a:tab pos="540385" algn="l"/>
              </a:tabLst>
            </a:pPr>
            <a:r>
              <a:rPr lang="en-US" sz="3200" b="1" dirty="0">
                <a:solidFill>
                  <a:srgbClr val="C00000"/>
                </a:solidFill>
                <a:latin typeface="Times New Roman" panose="02020603050405020304" pitchFamily="18" charset="0"/>
                <a:cs typeface="Times New Roman" pitchFamily="18" charset="0"/>
              </a:rPr>
              <a:t>Câu </a:t>
            </a:r>
            <a:r>
              <a:rPr lang="en-US" sz="3200" b="1" dirty="0" smtClean="0">
                <a:solidFill>
                  <a:srgbClr val="C00000"/>
                </a:solidFill>
                <a:latin typeface="Times New Roman" pitchFamily="18" charset="0"/>
                <a:cs typeface="Times New Roman" pitchFamily="18" charset="0"/>
              </a:rPr>
              <a:t>9:</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Bác sĩ dinh dưỡng khuyên rằng: Dù ăn nhiều khoai, sắn thay cơm thì trẻ em cần bổ sung thêm các chất dinh dưỡng khác trong khẩu phần ăn hằng ngày. Bằng kiến thức đã học, em hãy giải thích điều này.</a:t>
            </a:r>
          </a:p>
        </p:txBody>
      </p:sp>
      <p:sp>
        <p:nvSpPr>
          <p:cNvPr id="4" name="Rectangle 3"/>
          <p:cNvSpPr/>
          <p:nvPr/>
        </p:nvSpPr>
        <p:spPr>
          <a:xfrm>
            <a:off x="539645" y="2705912"/>
            <a:ext cx="4856814" cy="3046988"/>
          </a:xfrm>
          <a:prstGeom prst="rect">
            <a:avLst/>
          </a:prstGeom>
        </p:spPr>
        <p:txBody>
          <a:bodyPr wrap="square">
            <a:spAutoFit/>
          </a:bodyPr>
          <a:lstStyle/>
          <a:p>
            <a:pPr algn="just"/>
            <a:r>
              <a:rPr lang="vi-VN" sz="3200" dirty="0">
                <a:solidFill>
                  <a:srgbClr val="C00000"/>
                </a:solidFill>
                <a:latin typeface="Times New Roman" panose="02020603050405020304" pitchFamily="18" charset="0"/>
                <a:cs typeface="Times New Roman" panose="02020603050405020304" pitchFamily="18" charset="0"/>
              </a:rPr>
              <a:t>Vì khoai, sắn có hàm lượng tinh bột ít hơn so với gạo và cung cấp ít năng lượng hơn cho cơ thể, do đó vẫn cần bổ sung thêm các thức ăn giàu dinh dưỡng khác cho trẻ.</a:t>
            </a:r>
            <a:endParaRPr lang="en-US" sz="3200" dirty="0">
              <a:solidFill>
                <a:srgbClr val="C00000"/>
              </a:solidFill>
              <a:latin typeface="Times New Roman" panose="02020603050405020304" pitchFamily="18" charset="0"/>
              <a:cs typeface="Times New Roman" panose="02020603050405020304" pitchFamily="18" charset="0"/>
            </a:endParaRPr>
          </a:p>
        </p:txBody>
      </p:sp>
      <p:pic>
        <p:nvPicPr>
          <p:cNvPr id="10" name="Picture 9"/>
          <p:cNvPicPr/>
          <p:nvPr/>
        </p:nvPicPr>
        <p:blipFill>
          <a:blip r:embed="rId5"/>
          <a:stretch>
            <a:fillRect/>
          </a:stretch>
        </p:blipFill>
        <p:spPr>
          <a:xfrm>
            <a:off x="5816184" y="2008682"/>
            <a:ext cx="6020087" cy="4257724"/>
          </a:xfrm>
          <a:prstGeom prst="rect">
            <a:avLst/>
          </a:prstGeom>
          <a:ln>
            <a:noFill/>
          </a:ln>
        </p:spPr>
      </p:pic>
    </p:spTree>
    <p:extLst>
      <p:ext uri="{BB962C8B-B14F-4D97-AF65-F5344CB8AC3E}">
        <p14:creationId xmlns:p14="http://schemas.microsoft.com/office/powerpoint/2010/main" val="2259924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68FB548-52AC-42D2-9224-CF171A4176E5}"/>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4A98154C-38EA-4435-8139-BD85046EBCD4}"/>
              </a:ext>
            </a:extLst>
          </p:cNvPr>
          <p:cNvSpPr txBox="1"/>
          <p:nvPr/>
        </p:nvSpPr>
        <p:spPr>
          <a:xfrm>
            <a:off x="1530738" y="332378"/>
            <a:ext cx="9155740" cy="1723549"/>
          </a:xfrm>
          <a:prstGeom prst="rect">
            <a:avLst/>
          </a:prstGeom>
          <a:noFill/>
        </p:spPr>
        <p:txBody>
          <a:bodyPr wrap="square" rtlCol="0">
            <a:spAutoFit/>
          </a:bodyPr>
          <a:lstStyle/>
          <a:p>
            <a:pPr algn="ct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Chủ</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a:t>
            </a: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đề</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4.2</a:t>
            </a:r>
          </a:p>
          <a:p>
            <a:pPr algn="ctr"/>
            <a:endParaRPr lang="en-GB" sz="8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nguyên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liệu</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lương</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phẩm</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p>
          <a:p>
            <a:pPr algn="ctr"/>
            <a:endParaRPr lang="en-GB" sz="3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Ôn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tập</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chủ</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đề</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4</a:t>
            </a:r>
            <a:endParaRPr lang="en-US" sz="3200" b="1" dirty="0">
              <a:solidFill>
                <a:srgbClr val="C00000"/>
              </a:solidFill>
              <a:effectLst>
                <a:glow rad="101600">
                  <a:schemeClr val="accent2">
                    <a:satMod val="175000"/>
                    <a:alpha val="40000"/>
                  </a:schemeClr>
                </a:glow>
              </a:effectLst>
            </a:endParaRPr>
          </a:p>
        </p:txBody>
      </p:sp>
      <p:pic>
        <p:nvPicPr>
          <p:cNvPr id="9" name="Picture 8">
            <a:extLst>
              <a:ext uri="{FF2B5EF4-FFF2-40B4-BE49-F238E27FC236}">
                <a16:creationId xmlns:a16="http://schemas.microsoft.com/office/drawing/2014/main" xmlns="" id="{5FCA8571-74C8-47CE-8BCE-7ACB24BEF3A3}"/>
              </a:ext>
            </a:extLst>
          </p:cNvPr>
          <p:cNvPicPr>
            <a:picLocks noChangeAspect="1"/>
          </p:cNvPicPr>
          <p:nvPr/>
        </p:nvPicPr>
        <p:blipFill>
          <a:blip r:embed="rId2"/>
          <a:stretch>
            <a:fillRect/>
          </a:stretch>
        </p:blipFill>
        <p:spPr>
          <a:xfrm>
            <a:off x="5957455" y="2419927"/>
            <a:ext cx="5985161" cy="4216461"/>
          </a:xfrm>
          <a:prstGeom prst="rect">
            <a:avLst/>
          </a:prstGeom>
        </p:spPr>
      </p:pic>
      <p:sp>
        <p:nvSpPr>
          <p:cNvPr id="10" name="TextBox 9">
            <a:extLst>
              <a:ext uri="{FF2B5EF4-FFF2-40B4-BE49-F238E27FC236}">
                <a16:creationId xmlns:a16="http://schemas.microsoft.com/office/drawing/2014/main" xmlns="" id="{E710A0C9-D99C-4E6A-99C8-B60C68202636}"/>
              </a:ext>
            </a:extLst>
          </p:cNvPr>
          <p:cNvSpPr txBox="1"/>
          <p:nvPr/>
        </p:nvSpPr>
        <p:spPr>
          <a:xfrm>
            <a:off x="341744" y="3518377"/>
            <a:ext cx="5479537" cy="1569660"/>
          </a:xfrm>
          <a:prstGeom prst="rect">
            <a:avLst/>
          </a:prstGeom>
          <a:noFill/>
        </p:spPr>
        <p:txBody>
          <a:bodyPr wrap="square" rtlCol="0">
            <a:spAutoFit/>
          </a:bodyPr>
          <a:lstStyle/>
          <a:p>
            <a:pPr algn="just"/>
            <a:r>
              <a:rPr lang="en-GB" sz="3200" dirty="0" smtClean="0">
                <a:latin typeface="Times New Roman" panose="02020603050405020304" pitchFamily="18" charset="0"/>
                <a:cs typeface="Times New Roman" panose="02020603050405020304" pitchFamily="18" charset="0"/>
              </a:rPr>
              <a:t>Ta </a:t>
            </a:r>
            <a:r>
              <a:rPr lang="en-GB" sz="3200" dirty="0">
                <a:latin typeface="Times New Roman" panose="02020603050405020304" pitchFamily="18" charset="0"/>
                <a:cs typeface="Times New Roman" panose="02020603050405020304" pitchFamily="18" charset="0"/>
              </a:rPr>
              <a:t>có thể tạo nên vật liệu và sản phẩm nào từ các nguyên liệu trong hình </a:t>
            </a:r>
            <a:r>
              <a:rPr lang="en-GB" sz="3200" b="1" i="1" dirty="0">
                <a:solidFill>
                  <a:srgbClr val="0000CC"/>
                </a:solidFill>
                <a:latin typeface="Times New Roman" panose="02020603050405020304" pitchFamily="18" charset="0"/>
                <a:cs typeface="Times New Roman" panose="02020603050405020304" pitchFamily="18" charset="0"/>
              </a:rPr>
              <a:t>13.1/Trang 64</a:t>
            </a:r>
            <a:r>
              <a:rPr lang="en-GB" sz="3200" dirty="0" smtClean="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A0F34AC0-8293-4703-B3E1-ED13100F1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1245" y="160736"/>
            <a:ext cx="1207840" cy="1607042"/>
          </a:xfrm>
          <a:prstGeom prst="rect">
            <a:avLst/>
          </a:prstGeom>
        </p:spPr>
      </p:pic>
      <p:sp>
        <p:nvSpPr>
          <p:cNvPr id="13" name="TextBox 12">
            <a:extLst>
              <a:ext uri="{FF2B5EF4-FFF2-40B4-BE49-F238E27FC236}">
                <a16:creationId xmlns:a16="http://schemas.microsoft.com/office/drawing/2014/main" xmlns="" id="{47D865E8-C4D8-4E53-8B83-31579FA10439}"/>
              </a:ext>
            </a:extLst>
          </p:cNvPr>
          <p:cNvSpPr txBox="1"/>
          <p:nvPr/>
        </p:nvSpPr>
        <p:spPr>
          <a:xfrm>
            <a:off x="11585043" y="6435631"/>
            <a:ext cx="363121" cy="246221"/>
          </a:xfrm>
          <a:prstGeom prst="rect">
            <a:avLst/>
          </a:prstGeom>
          <a:noFill/>
        </p:spPr>
        <p:txBody>
          <a:bodyPr wrap="square" rtlCol="0">
            <a:spAutoFit/>
          </a:bodyPr>
          <a:lstStyle/>
          <a:p>
            <a:pPr algn="ctr"/>
            <a:r>
              <a:rPr lang="en-GB" sz="1000" b="1" dirty="0">
                <a:solidFill>
                  <a:schemeClr val="bg1">
                    <a:lumMod val="75000"/>
                  </a:schemeClr>
                </a:solidFill>
              </a:rPr>
              <a:t>5</a:t>
            </a:r>
            <a:endParaRPr lang="en-US" sz="1000" b="1" dirty="0">
              <a:solidFill>
                <a:schemeClr val="bg1">
                  <a:lumMod val="75000"/>
                </a:schemeClr>
              </a:solidFill>
            </a:endParaRPr>
          </a:p>
        </p:txBody>
      </p:sp>
    </p:spTree>
    <p:extLst>
      <p:ext uri="{BB962C8B-B14F-4D97-AF65-F5344CB8AC3E}">
        <p14:creationId xmlns:p14="http://schemas.microsoft.com/office/powerpoint/2010/main" val="1489576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68FB548-52AC-42D2-9224-CF171A4176E5}"/>
              </a:ext>
            </a:extLst>
          </p:cNvPr>
          <p:cNvSpPr/>
          <p:nvPr/>
        </p:nvSpPr>
        <p:spPr>
          <a:xfrm>
            <a:off x="139337" y="119743"/>
            <a:ext cx="11965578" cy="6618514"/>
          </a:xfrm>
          <a:prstGeom prst="rect">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endParaRPr lang="en-US" dirty="0"/>
          </a:p>
        </p:txBody>
      </p:sp>
      <p:grpSp>
        <p:nvGrpSpPr>
          <p:cNvPr id="7" name="Group 6">
            <a:extLst>
              <a:ext uri="{FF2B5EF4-FFF2-40B4-BE49-F238E27FC236}">
                <a16:creationId xmlns:a16="http://schemas.microsoft.com/office/drawing/2014/main" xmlns="" id="{179EE017-4737-403B-BA19-6E1FB80B783F}"/>
              </a:ext>
            </a:extLst>
          </p:cNvPr>
          <p:cNvGrpSpPr/>
          <p:nvPr/>
        </p:nvGrpSpPr>
        <p:grpSpPr>
          <a:xfrm>
            <a:off x="150495" y="4903694"/>
            <a:ext cx="11902168" cy="1795651"/>
            <a:chOff x="150495" y="4948518"/>
            <a:chExt cx="11902168" cy="1750827"/>
          </a:xfrm>
        </p:grpSpPr>
        <p:pic>
          <p:nvPicPr>
            <p:cNvPr id="3" name="Picture 2">
              <a:extLst>
                <a:ext uri="{FF2B5EF4-FFF2-40B4-BE49-F238E27FC236}">
                  <a16:creationId xmlns:a16="http://schemas.microsoft.com/office/drawing/2014/main" xmlns="" id="{6F173087-EC6A-4F9D-A035-B8D452F20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294809" y="-58508"/>
              <a:ext cx="1613539" cy="11902168"/>
            </a:xfrm>
            <a:prstGeom prst="rect">
              <a:avLst/>
            </a:prstGeom>
          </p:spPr>
        </p:pic>
        <p:sp>
          <p:nvSpPr>
            <p:cNvPr id="6" name="TextBox 5">
              <a:extLst>
                <a:ext uri="{FF2B5EF4-FFF2-40B4-BE49-F238E27FC236}">
                  <a16:creationId xmlns:a16="http://schemas.microsoft.com/office/drawing/2014/main" xmlns="" id="{7CC6F498-838B-4429-948D-461F4773C12B}"/>
                </a:ext>
              </a:extLst>
            </p:cNvPr>
            <p:cNvSpPr txBox="1"/>
            <p:nvPr/>
          </p:nvSpPr>
          <p:spPr>
            <a:xfrm>
              <a:off x="10174941" y="4948518"/>
              <a:ext cx="1866565" cy="349623"/>
            </a:xfrm>
            <a:prstGeom prst="rect">
              <a:avLst/>
            </a:prstGeom>
            <a:solidFill>
              <a:schemeClr val="bg1"/>
            </a:solidFill>
          </p:spPr>
          <p:txBody>
            <a:bodyPr wrap="square" rtlCol="0">
              <a:spAutoFit/>
            </a:bodyPr>
            <a:lstStyle/>
            <a:p>
              <a:endParaRPr lang="en-US" dirty="0"/>
            </a:p>
          </p:txBody>
        </p:sp>
      </p:grpSp>
      <p:pic>
        <p:nvPicPr>
          <p:cNvPr id="9" name="Picture 8">
            <a:extLst>
              <a:ext uri="{FF2B5EF4-FFF2-40B4-BE49-F238E27FC236}">
                <a16:creationId xmlns:a16="http://schemas.microsoft.com/office/drawing/2014/main" xmlns="" id="{2E39AD8C-2258-442C-91A3-3083E8A2D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85" y="198530"/>
            <a:ext cx="1605759" cy="1510502"/>
          </a:xfrm>
          <a:prstGeom prst="rect">
            <a:avLst/>
          </a:prstGeom>
        </p:spPr>
      </p:pic>
      <p:pic>
        <p:nvPicPr>
          <p:cNvPr id="11" name="Picture 10">
            <a:extLst>
              <a:ext uri="{FF2B5EF4-FFF2-40B4-BE49-F238E27FC236}">
                <a16:creationId xmlns:a16="http://schemas.microsoft.com/office/drawing/2014/main" xmlns="" id="{CE25B384-B332-4045-AA94-3577B0355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4190" y="158654"/>
            <a:ext cx="1550378" cy="1550378"/>
          </a:xfrm>
          <a:prstGeom prst="rect">
            <a:avLst/>
          </a:prstGeom>
        </p:spPr>
      </p:pic>
      <p:pic>
        <p:nvPicPr>
          <p:cNvPr id="13" name="Picture 12">
            <a:extLst>
              <a:ext uri="{FF2B5EF4-FFF2-40B4-BE49-F238E27FC236}">
                <a16:creationId xmlns:a16="http://schemas.microsoft.com/office/drawing/2014/main" xmlns="" id="{532E2966-225E-4352-AE3C-592A71DD17E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213412" y="167440"/>
            <a:ext cx="4971649" cy="4879456"/>
          </a:xfrm>
          <a:prstGeom prst="rect">
            <a:avLst/>
          </a:prstGeom>
        </p:spPr>
      </p:pic>
      <p:sp>
        <p:nvSpPr>
          <p:cNvPr id="4" name="Rectangle 3">
            <a:extLst>
              <a:ext uri="{FF2B5EF4-FFF2-40B4-BE49-F238E27FC236}">
                <a16:creationId xmlns:a16="http://schemas.microsoft.com/office/drawing/2014/main" xmlns="" id="{AF6F90E2-3B7A-4B3C-BB7B-2F161CA74B03}"/>
              </a:ext>
            </a:extLst>
          </p:cNvPr>
          <p:cNvSpPr/>
          <p:nvPr/>
        </p:nvSpPr>
        <p:spPr>
          <a:xfrm>
            <a:off x="1076966" y="1658488"/>
            <a:ext cx="10038069" cy="2585323"/>
          </a:xfrm>
          <a:prstGeom prst="rect">
            <a:avLst/>
          </a:prstGeom>
          <a:noFill/>
          <a:scene3d>
            <a:camera prst="isometricOffAxis1Right"/>
            <a:lightRig rig="threePt" dir="t"/>
          </a:scene3d>
        </p:spPr>
        <p:txBody>
          <a:bodyPr wrap="none" lIns="91440" tIns="45720" rIns="91440" bIns="45720">
            <a:spAutoFit/>
          </a:bodyPr>
          <a:lstStyle/>
          <a:p>
            <a:pPr algn="ctr"/>
            <a:r>
              <a:rPr lang="en-US" sz="5400" b="1" dirty="0">
                <a:ln w="0"/>
                <a:solidFill>
                  <a:srgbClr val="800080"/>
                </a:solidFill>
                <a:effectLst>
                  <a:glow rad="228600">
                    <a:schemeClr val="accent5">
                      <a:satMod val="175000"/>
                      <a:alpha val="40000"/>
                    </a:schemeClr>
                  </a:glow>
                </a:effectLst>
              </a:rPr>
              <a:t>CHÚC CÁC EM LUÔN VUI KHỎE</a:t>
            </a:r>
          </a:p>
          <a:p>
            <a:pPr algn="ctr"/>
            <a:r>
              <a:rPr lang="en-US" sz="5400" b="1" dirty="0">
                <a:ln w="0"/>
                <a:solidFill>
                  <a:srgbClr val="800080"/>
                </a:solidFill>
                <a:effectLst>
                  <a:glow rad="228600">
                    <a:schemeClr val="accent5">
                      <a:satMod val="175000"/>
                      <a:alpha val="40000"/>
                    </a:schemeClr>
                  </a:glow>
                </a:effectLst>
              </a:rPr>
              <a:t>TIẾP TỤC NUÔI DƯỠNG </a:t>
            </a:r>
          </a:p>
          <a:p>
            <a:pPr algn="ctr"/>
            <a:r>
              <a:rPr lang="en-US" sz="5400" b="1" dirty="0">
                <a:ln w="0"/>
                <a:solidFill>
                  <a:srgbClr val="800080"/>
                </a:solidFill>
                <a:effectLst>
                  <a:glow rad="228600">
                    <a:schemeClr val="accent5">
                      <a:satMod val="175000"/>
                      <a:alpha val="40000"/>
                    </a:schemeClr>
                  </a:glow>
                </a:effectLst>
              </a:rPr>
              <a:t>NIỀM ĐAM MÊ HỌC TẬP TỐT NHÉ!</a:t>
            </a:r>
          </a:p>
        </p:txBody>
      </p:sp>
      <p:sp>
        <p:nvSpPr>
          <p:cNvPr id="14" name="TextBox 13">
            <a:extLst>
              <a:ext uri="{FF2B5EF4-FFF2-40B4-BE49-F238E27FC236}">
                <a16:creationId xmlns:a16="http://schemas.microsoft.com/office/drawing/2014/main" xmlns="" id="{9D947842-1D0D-40BB-AAE0-CCB2D655FAD9}"/>
              </a:ext>
            </a:extLst>
          </p:cNvPr>
          <p:cNvSpPr txBox="1"/>
          <p:nvPr/>
        </p:nvSpPr>
        <p:spPr>
          <a:xfrm>
            <a:off x="11672131" y="6444341"/>
            <a:ext cx="363121" cy="246221"/>
          </a:xfrm>
          <a:prstGeom prst="rect">
            <a:avLst/>
          </a:prstGeom>
          <a:noFill/>
        </p:spPr>
        <p:txBody>
          <a:bodyPr wrap="square" rtlCol="0">
            <a:spAutoFit/>
          </a:bodyPr>
          <a:lstStyle/>
          <a:p>
            <a:pPr algn="ctr"/>
            <a:r>
              <a:rPr lang="en-GB" sz="1000" b="1" dirty="0">
                <a:solidFill>
                  <a:schemeClr val="bg1">
                    <a:lumMod val="75000"/>
                  </a:schemeClr>
                </a:solidFill>
              </a:rPr>
              <a:t>22</a:t>
            </a:r>
            <a:endParaRPr lang="en-US" sz="1000" b="1" dirty="0">
              <a:solidFill>
                <a:schemeClr val="bg1">
                  <a:lumMod val="75000"/>
                </a:schemeClr>
              </a:solidFill>
            </a:endParaRPr>
          </a:p>
        </p:txBody>
      </p:sp>
    </p:spTree>
    <p:extLst>
      <p:ext uri="{BB962C8B-B14F-4D97-AF65-F5344CB8AC3E}">
        <p14:creationId xmlns:p14="http://schemas.microsoft.com/office/powerpoint/2010/main" val="218586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80165011"/>
              </p:ext>
            </p:extLst>
          </p:nvPr>
        </p:nvGraphicFramePr>
        <p:xfrm>
          <a:off x="335360" y="1052457"/>
          <a:ext cx="6432714" cy="4076700"/>
        </p:xfrm>
        <a:graphic>
          <a:graphicData uri="http://schemas.openxmlformats.org/drawingml/2006/table">
            <a:tbl>
              <a:tblPr firstRow="1" firstCol="1" bandRow="1"/>
              <a:tblGrid>
                <a:gridCol w="2016224"/>
                <a:gridCol w="1632181"/>
                <a:gridCol w="2784309"/>
              </a:tblGrid>
              <a:tr h="550144">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Nguyên liệu</a:t>
                      </a:r>
                      <a:endParaRPr lang="vi-VN" sz="2500" dirty="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Vật liệu </a:t>
                      </a:r>
                      <a:endParaRPr lang="vi-VN" sz="2500" dirty="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Sản phẩm</a:t>
                      </a:r>
                      <a:endParaRPr lang="vi-VN" sz="2500" dirty="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r>
              <a:tr h="564029">
                <a:tc>
                  <a:txBody>
                    <a:bodyPr/>
                    <a:lstStyle/>
                    <a:p>
                      <a:pPr algn="just">
                        <a:lnSpc>
                          <a:spcPct val="150000"/>
                        </a:lnSpc>
                        <a:spcBef>
                          <a:spcPts val="600"/>
                        </a:spcBef>
                        <a:spcAft>
                          <a:spcPts val="0"/>
                        </a:spcAft>
                      </a:pPr>
                      <a:r>
                        <a:rPr lang="vi-VN" sz="2500" dirty="0">
                          <a:solidFill>
                            <a:srgbClr val="000000"/>
                          </a:solidFill>
                          <a:effectLst/>
                          <a:latin typeface="Times New Roman"/>
                          <a:ea typeface="Arial"/>
                        </a:rPr>
                        <a:t>Đá </a:t>
                      </a:r>
                      <a:r>
                        <a:rPr lang="vi-VN" sz="2500" dirty="0" smtClean="0">
                          <a:solidFill>
                            <a:srgbClr val="000000"/>
                          </a:solidFill>
                          <a:effectLst/>
                          <a:latin typeface="Times New Roman"/>
                          <a:ea typeface="Arial"/>
                        </a:rPr>
                        <a:t>vôi</a:t>
                      </a:r>
                    </a:p>
                    <a:p>
                      <a:pPr algn="just">
                        <a:lnSpc>
                          <a:spcPct val="150000"/>
                        </a:lnSpc>
                        <a:spcBef>
                          <a:spcPts val="600"/>
                        </a:spcBef>
                        <a:spcAft>
                          <a:spcPts val="0"/>
                        </a:spcAft>
                      </a:pPr>
                      <a:endParaRPr lang="vi-VN" sz="2500" dirty="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dirty="0" err="1">
                          <a:solidFill>
                            <a:srgbClr val="000000"/>
                          </a:solidFill>
                          <a:effectLst/>
                          <a:latin typeface="Times New Roman"/>
                          <a:ea typeface="Arial"/>
                        </a:rPr>
                        <a:t>Đá</a:t>
                      </a:r>
                      <a:r>
                        <a:rPr lang="en-US" sz="2500" dirty="0">
                          <a:solidFill>
                            <a:srgbClr val="000000"/>
                          </a:solidFill>
                          <a:effectLst/>
                          <a:latin typeface="Times New Roman"/>
                          <a:ea typeface="Arial"/>
                        </a:rPr>
                        <a:t> </a:t>
                      </a:r>
                      <a:r>
                        <a:rPr lang="en-US" sz="2500" dirty="0" err="1">
                          <a:solidFill>
                            <a:srgbClr val="000000"/>
                          </a:solidFill>
                          <a:effectLst/>
                          <a:latin typeface="Times New Roman"/>
                          <a:ea typeface="Arial"/>
                        </a:rPr>
                        <a:t>vôi</a:t>
                      </a:r>
                      <a:endParaRPr lang="vi-VN" sz="2500" dirty="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029">
                <a:tc>
                  <a:txBody>
                    <a:bodyPr/>
                    <a:lstStyle/>
                    <a:p>
                      <a:pPr algn="just">
                        <a:lnSpc>
                          <a:spcPct val="150000"/>
                        </a:lnSpc>
                        <a:spcBef>
                          <a:spcPts val="600"/>
                        </a:spcBef>
                        <a:spcAft>
                          <a:spcPts val="0"/>
                        </a:spcAft>
                      </a:pPr>
                      <a:r>
                        <a:rPr lang="vi-VN" sz="2500" dirty="0" smtClean="0">
                          <a:solidFill>
                            <a:srgbClr val="000000"/>
                          </a:solidFill>
                          <a:effectLst/>
                          <a:latin typeface="Times New Roman"/>
                          <a:ea typeface="Arial"/>
                        </a:rPr>
                        <a:t>Cát </a:t>
                      </a:r>
                      <a:endParaRPr lang="vi-VN" sz="2500" dirty="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vi-VN" sz="2500" dirty="0" smtClean="0">
                          <a:solidFill>
                            <a:srgbClr val="000000"/>
                          </a:solidFill>
                          <a:effectLst/>
                          <a:latin typeface="Times New Roman"/>
                          <a:ea typeface="Arial"/>
                        </a:rPr>
                        <a:t>Cát</a:t>
                      </a:r>
                      <a:endParaRPr lang="vi-VN" sz="2500" dirty="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029">
                <a:tc>
                  <a:txBody>
                    <a:bodyPr/>
                    <a:lstStyle/>
                    <a:p>
                      <a:pPr algn="just">
                        <a:lnSpc>
                          <a:spcPct val="150000"/>
                        </a:lnSpc>
                        <a:spcBef>
                          <a:spcPts val="600"/>
                        </a:spcBef>
                        <a:spcAft>
                          <a:spcPts val="0"/>
                        </a:spcAft>
                      </a:pPr>
                      <a:r>
                        <a:rPr lang="vi-VN" sz="2500">
                          <a:solidFill>
                            <a:srgbClr val="000000"/>
                          </a:solidFill>
                          <a:effectLst/>
                          <a:latin typeface="Times New Roman"/>
                          <a:ea typeface="Arial"/>
                        </a:rPr>
                        <a:t>Quặng baux</a:t>
                      </a:r>
                      <a:r>
                        <a:rPr lang="en-US" sz="2500">
                          <a:solidFill>
                            <a:srgbClr val="000000"/>
                          </a:solidFill>
                          <a:effectLst/>
                          <a:latin typeface="Times New Roman"/>
                          <a:ea typeface="Arial"/>
                        </a:rPr>
                        <a:t>ite </a:t>
                      </a:r>
                      <a:endParaRPr lang="vi-VN" sz="250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dirty="0" err="1">
                          <a:solidFill>
                            <a:srgbClr val="000000"/>
                          </a:solidFill>
                          <a:effectLst/>
                          <a:latin typeface="Times New Roman"/>
                          <a:ea typeface="Arial"/>
                        </a:rPr>
                        <a:t>nhôm</a:t>
                      </a:r>
                      <a:endParaRPr lang="vi-VN" sz="2500" dirty="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144">
                <a:tc>
                  <a:txBody>
                    <a:bodyPr/>
                    <a:lstStyle/>
                    <a:p>
                      <a:pPr algn="just">
                        <a:lnSpc>
                          <a:spcPct val="150000"/>
                        </a:lnSpc>
                        <a:spcBef>
                          <a:spcPts val="600"/>
                        </a:spcBef>
                        <a:spcAft>
                          <a:spcPts val="0"/>
                        </a:spcAft>
                      </a:pPr>
                      <a:r>
                        <a:rPr lang="en-US" sz="2500">
                          <a:solidFill>
                            <a:srgbClr val="000000"/>
                          </a:solidFill>
                          <a:effectLst/>
                          <a:latin typeface="Times New Roman"/>
                          <a:ea typeface="Arial"/>
                        </a:rPr>
                        <a:t>Tre </a:t>
                      </a:r>
                      <a:endParaRPr lang="vi-VN" sz="250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dirty="0" err="1">
                          <a:solidFill>
                            <a:srgbClr val="000000"/>
                          </a:solidFill>
                          <a:effectLst/>
                          <a:latin typeface="Times New Roman"/>
                          <a:ea typeface="Arial"/>
                        </a:rPr>
                        <a:t>tre</a:t>
                      </a:r>
                      <a:endParaRPr lang="vi-VN" sz="2500" dirty="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4175787" y="1808009"/>
            <a:ext cx="2400267" cy="954107"/>
          </a:xfrm>
          <a:prstGeom prst="rect">
            <a:avLst/>
          </a:prstGeom>
          <a:noFill/>
        </p:spPr>
        <p:txBody>
          <a:bodyPr wrap="square" rtlCol="0">
            <a:spAutoFit/>
          </a:bodyPr>
          <a:lstStyle/>
          <a:p>
            <a:r>
              <a:rPr lang="vi-VN" sz="2800" dirty="0">
                <a:solidFill>
                  <a:srgbClr val="FF0000"/>
                </a:solidFill>
                <a:latin typeface="+mj-lt"/>
              </a:rPr>
              <a:t> </a:t>
            </a:r>
            <a:r>
              <a:rPr lang="vi-VN" sz="2800" dirty="0" smtClean="0">
                <a:solidFill>
                  <a:srgbClr val="FF0000"/>
                </a:solidFill>
                <a:latin typeface="+mj-lt"/>
              </a:rPr>
              <a:t> </a:t>
            </a:r>
            <a:r>
              <a:rPr lang="en-US" sz="2800" dirty="0" smtClean="0">
                <a:solidFill>
                  <a:srgbClr val="FF0000"/>
                </a:solidFill>
                <a:latin typeface="Times New Roman" panose="02020603050405020304" pitchFamily="18" charset="0"/>
                <a:cs typeface="Times New Roman" panose="02020603050405020304" pitchFamily="18" charset="0"/>
              </a:rPr>
              <a:t>Vôi q</a:t>
            </a:r>
            <a:r>
              <a:rPr lang="vi-VN" sz="2800" dirty="0" smtClean="0">
                <a:solidFill>
                  <a:srgbClr val="FF0000"/>
                </a:solidFill>
                <a:latin typeface="Times New Roman" panose="02020603050405020304" pitchFamily="18" charset="0"/>
                <a:cs typeface="Times New Roman" panose="02020603050405020304" pitchFamily="18" charset="0"/>
              </a:rPr>
              <a:t>uét tường nhà</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175787" y="2915362"/>
            <a:ext cx="2304256" cy="523220"/>
          </a:xfrm>
          <a:prstGeom prst="rect">
            <a:avLst/>
          </a:prstGeom>
          <a:noFill/>
        </p:spPr>
        <p:txBody>
          <a:bodyPr wrap="square" rtlCol="0">
            <a:spAutoFit/>
          </a:bodyPr>
          <a:lstStyle/>
          <a:p>
            <a:r>
              <a:rPr lang="vi-VN" sz="2800" dirty="0">
                <a:solidFill>
                  <a:srgbClr val="FF0000"/>
                </a:solidFill>
                <a:latin typeface="+mj-lt"/>
              </a:rPr>
              <a:t> </a:t>
            </a:r>
            <a:r>
              <a:rPr lang="vi-VN" sz="2800" dirty="0" smtClean="0">
                <a:solidFill>
                  <a:srgbClr val="FF0000"/>
                </a:solidFill>
                <a:latin typeface="+mj-lt"/>
              </a:rPr>
              <a:t> </a:t>
            </a:r>
            <a:r>
              <a:rPr lang="en-US" sz="2800" dirty="0" smtClean="0">
                <a:solidFill>
                  <a:srgbClr val="FF0000"/>
                </a:solidFill>
                <a:latin typeface="Times New Roman" panose="02020603050405020304" pitchFamily="18" charset="0"/>
                <a:cs typeface="Times New Roman" panose="02020603050405020304" pitchFamily="18" charset="0"/>
              </a:rPr>
              <a:t>Ngôi</a:t>
            </a:r>
            <a:r>
              <a:rPr lang="vi-VN" sz="2800" dirty="0" smtClean="0">
                <a:solidFill>
                  <a:srgbClr val="FF0000"/>
                </a:solidFill>
                <a:latin typeface="Times New Roman" panose="02020603050405020304" pitchFamily="18" charset="0"/>
                <a:cs typeface="Times New Roman" panose="02020603050405020304" pitchFamily="18" charset="0"/>
              </a:rPr>
              <a:t> nhà</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009956" y="3654336"/>
            <a:ext cx="2592288" cy="523220"/>
          </a:xfrm>
          <a:prstGeom prst="rect">
            <a:avLst/>
          </a:prstGeom>
          <a:noFill/>
        </p:spPr>
        <p:txBody>
          <a:bodyPr wrap="square" rtlCol="0">
            <a:spAutoFit/>
          </a:bodyPr>
          <a:lstStyle/>
          <a:p>
            <a:r>
              <a:rPr lang="vi-VN" sz="2800" dirty="0">
                <a:solidFill>
                  <a:srgbClr val="FF0000"/>
                </a:solidFill>
                <a:latin typeface="+mj-lt"/>
              </a:rPr>
              <a:t> </a:t>
            </a:r>
            <a:r>
              <a:rPr lang="vi-VN" sz="2800" dirty="0" smtClean="0">
                <a:solidFill>
                  <a:srgbClr val="FF0000"/>
                </a:solidFill>
                <a:latin typeface="+mj-lt"/>
              </a:rPr>
              <a:t> Thau, nồi,..</a:t>
            </a:r>
            <a:endParaRPr lang="vi-VN" sz="2800" dirty="0">
              <a:solidFill>
                <a:srgbClr val="FF0000"/>
              </a:solidFill>
              <a:latin typeface="+mj-lt"/>
            </a:endParaRPr>
          </a:p>
        </p:txBody>
      </p:sp>
      <p:sp>
        <p:nvSpPr>
          <p:cNvPr id="12" name="TextBox 11"/>
          <p:cNvSpPr txBox="1"/>
          <p:nvPr/>
        </p:nvSpPr>
        <p:spPr>
          <a:xfrm>
            <a:off x="4107979" y="4614808"/>
            <a:ext cx="2468075" cy="523220"/>
          </a:xfrm>
          <a:prstGeom prst="rect">
            <a:avLst/>
          </a:prstGeom>
          <a:noFill/>
        </p:spPr>
        <p:txBody>
          <a:bodyPr wrap="square" rtlCol="0">
            <a:spAutoFit/>
          </a:bodyPr>
          <a:lstStyle/>
          <a:p>
            <a:r>
              <a:rPr lang="vi-VN" sz="2800" dirty="0">
                <a:solidFill>
                  <a:srgbClr val="FF0000"/>
                </a:solidFill>
                <a:latin typeface="+mj-lt"/>
              </a:rPr>
              <a:t> </a:t>
            </a:r>
            <a:r>
              <a:rPr lang="vi-VN" sz="2800" dirty="0" smtClean="0">
                <a:solidFill>
                  <a:srgbClr val="FF0000"/>
                </a:solidFill>
                <a:latin typeface="+mj-lt"/>
              </a:rPr>
              <a:t> bàn ghế, rổ,..</a:t>
            </a:r>
            <a:endParaRPr lang="vi-VN" sz="2800" dirty="0">
              <a:solidFill>
                <a:srgbClr val="FF0000"/>
              </a:solidFill>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107" y="692696"/>
            <a:ext cx="489654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107" y="692696"/>
            <a:ext cx="4959119"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3551" y="744493"/>
            <a:ext cx="4949100" cy="491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3551" y="692697"/>
            <a:ext cx="49491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0600" y="5417009"/>
            <a:ext cx="6240693" cy="707886"/>
          </a:xfrm>
          <a:prstGeom prst="rect">
            <a:avLst/>
          </a:prstGeom>
          <a:noFill/>
        </p:spPr>
        <p:txBody>
          <a:bodyPr wrap="square" rtlCol="0">
            <a:spAutoFit/>
          </a:bodyPr>
          <a:lstStyle/>
          <a:p>
            <a:r>
              <a:rPr lang="vi-VN" sz="4000" dirty="0" smtClean="0">
                <a:latin typeface="+mj-lt"/>
              </a:rPr>
              <a:t>? Vậy nguyên liệu là gì?</a:t>
            </a:r>
            <a:endParaRPr lang="vi-VN" sz="4000" dirty="0">
              <a:latin typeface="+mj-lt"/>
            </a:endParaRPr>
          </a:p>
        </p:txBody>
      </p:sp>
      <p:pic>
        <p:nvPicPr>
          <p:cNvPr id="1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6224" y="271681"/>
            <a:ext cx="4579001" cy="301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6224" y="3285687"/>
            <a:ext cx="4579001" cy="308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3873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edge">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wedge">
                                      <p:cBhvr>
                                        <p:cTn id="22" dur="2000"/>
                                        <p:tgtEl>
                                          <p:spTgt spid="409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dissolve">
                                      <p:cBhvr>
                                        <p:cTn id="32" dur="500"/>
                                        <p:tgtEl>
                                          <p:spTgt spid="410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101"/>
                                        </p:tgtEl>
                                        <p:attrNameLst>
                                          <p:attrName>style.visibility</p:attrName>
                                        </p:attrNameLst>
                                      </p:cBhvr>
                                      <p:to>
                                        <p:strVal val="visible"/>
                                      </p:to>
                                    </p:set>
                                    <p:animEffect transition="in" filter="barn(inVertical)">
                                      <p:cBhvr>
                                        <p:cTn id="42" dur="500"/>
                                        <p:tgtEl>
                                          <p:spTgt spid="410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checkerboard(across)">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68FB548-52AC-42D2-9224-CF171A4176E5}"/>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4A98154C-38EA-4435-8139-BD85046EBCD4}"/>
              </a:ext>
            </a:extLst>
          </p:cNvPr>
          <p:cNvSpPr txBox="1"/>
          <p:nvPr/>
        </p:nvSpPr>
        <p:spPr>
          <a:xfrm>
            <a:off x="1530738" y="182478"/>
            <a:ext cx="9155740" cy="1723549"/>
          </a:xfrm>
          <a:prstGeom prst="rect">
            <a:avLst/>
          </a:prstGeom>
          <a:noFill/>
        </p:spPr>
        <p:txBody>
          <a:bodyPr wrap="square" rtlCol="0">
            <a:spAutoFit/>
          </a:bodyPr>
          <a:lstStyle/>
          <a:p>
            <a:pPr algn="ct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Chủ</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a:t>
            </a: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đề</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4.2</a:t>
            </a:r>
          </a:p>
          <a:p>
            <a:pPr algn="ctr"/>
            <a:endParaRPr lang="en-GB" sz="8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nguyên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liệu</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lương</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phẩm</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p>
          <a:p>
            <a:pPr algn="ctr"/>
            <a:endParaRPr lang="en-GB" sz="3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Ôn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tập</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chủ</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đề</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4</a:t>
            </a:r>
            <a:endParaRPr lang="en-US" sz="3200" b="1" dirty="0">
              <a:solidFill>
                <a:srgbClr val="C00000"/>
              </a:solidFill>
              <a:effectLst>
                <a:glow rad="101600">
                  <a:schemeClr val="accent2">
                    <a:satMod val="175000"/>
                    <a:alpha val="40000"/>
                  </a:schemeClr>
                </a:glow>
              </a:effectLst>
            </a:endParaRPr>
          </a:p>
        </p:txBody>
      </p:sp>
      <p:pic>
        <p:nvPicPr>
          <p:cNvPr id="11" name="Picture 10">
            <a:extLst>
              <a:ext uri="{FF2B5EF4-FFF2-40B4-BE49-F238E27FC236}">
                <a16:creationId xmlns:a16="http://schemas.microsoft.com/office/drawing/2014/main" xmlns="" id="{A0F34AC0-8293-4703-B3E1-ED13100F1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1245" y="160736"/>
            <a:ext cx="1207840" cy="1607042"/>
          </a:xfrm>
          <a:prstGeom prst="rect">
            <a:avLst/>
          </a:prstGeom>
        </p:spPr>
      </p:pic>
      <p:sp>
        <p:nvSpPr>
          <p:cNvPr id="13" name="TextBox 12">
            <a:extLst>
              <a:ext uri="{FF2B5EF4-FFF2-40B4-BE49-F238E27FC236}">
                <a16:creationId xmlns:a16="http://schemas.microsoft.com/office/drawing/2014/main" xmlns="" id="{47D865E8-C4D8-4E53-8B83-31579FA10439}"/>
              </a:ext>
            </a:extLst>
          </p:cNvPr>
          <p:cNvSpPr txBox="1"/>
          <p:nvPr/>
        </p:nvSpPr>
        <p:spPr>
          <a:xfrm>
            <a:off x="11585043" y="6435631"/>
            <a:ext cx="363121" cy="246221"/>
          </a:xfrm>
          <a:prstGeom prst="rect">
            <a:avLst/>
          </a:prstGeom>
          <a:noFill/>
        </p:spPr>
        <p:txBody>
          <a:bodyPr wrap="square" rtlCol="0">
            <a:spAutoFit/>
          </a:bodyPr>
          <a:lstStyle/>
          <a:p>
            <a:pPr algn="ctr"/>
            <a:r>
              <a:rPr lang="en-GB" sz="1000" b="1" dirty="0">
                <a:solidFill>
                  <a:schemeClr val="bg1">
                    <a:lumMod val="75000"/>
                  </a:schemeClr>
                </a:solidFill>
              </a:rPr>
              <a:t>5</a:t>
            </a:r>
            <a:endParaRPr lang="en-US" sz="1000" b="1" dirty="0">
              <a:solidFill>
                <a:schemeClr val="bg1">
                  <a:lumMod val="75000"/>
                </a:schemeClr>
              </a:solidFill>
            </a:endParaRPr>
          </a:p>
        </p:txBody>
      </p:sp>
      <p:sp>
        <p:nvSpPr>
          <p:cNvPr id="12" name="TextBox 11"/>
          <p:cNvSpPr txBox="1"/>
          <p:nvPr/>
        </p:nvSpPr>
        <p:spPr>
          <a:xfrm>
            <a:off x="563991" y="1972746"/>
            <a:ext cx="9209595" cy="707886"/>
          </a:xfrm>
          <a:prstGeom prst="rect">
            <a:avLst/>
          </a:prstGeom>
          <a:noFill/>
        </p:spPr>
        <p:txBody>
          <a:bodyPr wrap="square" rtlCol="0">
            <a:spAutoFit/>
          </a:bodyPr>
          <a:lstStyle/>
          <a:p>
            <a:r>
              <a:rPr lang="vi-VN" sz="4000" b="1" dirty="0" smtClean="0">
                <a:solidFill>
                  <a:srgbClr val="FF0000"/>
                </a:solidFill>
                <a:latin typeface="+mj-lt"/>
              </a:rPr>
              <a:t>I/ Một số nguyên liệu thông dụng</a:t>
            </a:r>
            <a:endParaRPr lang="vi-VN" sz="4000" b="1" dirty="0">
              <a:solidFill>
                <a:srgbClr val="FF0000"/>
              </a:solidFill>
              <a:latin typeface="+mj-lt"/>
            </a:endParaRPr>
          </a:p>
        </p:txBody>
      </p:sp>
      <p:sp>
        <p:nvSpPr>
          <p:cNvPr id="14" name="TextBox 13"/>
          <p:cNvSpPr txBox="1"/>
          <p:nvPr/>
        </p:nvSpPr>
        <p:spPr>
          <a:xfrm>
            <a:off x="184168" y="2799420"/>
            <a:ext cx="11763996" cy="1323439"/>
          </a:xfrm>
          <a:prstGeom prst="rect">
            <a:avLst/>
          </a:prstGeom>
          <a:noFill/>
        </p:spPr>
        <p:txBody>
          <a:bodyPr wrap="square" rtlCol="0">
            <a:spAutoFit/>
          </a:bodyPr>
          <a:lstStyle/>
          <a:p>
            <a:r>
              <a:rPr lang="vi-VN" sz="4000" b="1" dirty="0" smtClean="0">
                <a:latin typeface="+mj-lt"/>
              </a:rPr>
              <a:t>Nguyên liệu là vật liệu tự nhiên (vật liệu thô) chưa qua xử lí và cần được chuyển hóa để tạo ra s</a:t>
            </a:r>
            <a:r>
              <a:rPr lang="en-US" sz="4000" b="1" dirty="0">
                <a:latin typeface="+mj-lt"/>
              </a:rPr>
              <a:t>ả</a:t>
            </a:r>
            <a:r>
              <a:rPr lang="vi-VN" sz="4000" b="1" dirty="0" smtClean="0">
                <a:latin typeface="+mj-lt"/>
              </a:rPr>
              <a:t>n phẩm</a:t>
            </a:r>
            <a:endParaRPr lang="vi-VN" sz="4000" b="1" dirty="0">
              <a:latin typeface="+mj-lt"/>
            </a:endParaRPr>
          </a:p>
        </p:txBody>
      </p:sp>
    </p:spTree>
    <p:extLst>
      <p:ext uri="{BB962C8B-B14F-4D97-AF65-F5344CB8AC3E}">
        <p14:creationId xmlns:p14="http://schemas.microsoft.com/office/powerpoint/2010/main" val="10287281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39755243"/>
              </p:ext>
            </p:extLst>
          </p:nvPr>
        </p:nvGraphicFramePr>
        <p:xfrm>
          <a:off x="725102" y="459311"/>
          <a:ext cx="11132118" cy="4724868"/>
        </p:xfrm>
        <a:graphic>
          <a:graphicData uri="http://schemas.openxmlformats.org/drawingml/2006/table">
            <a:tbl>
              <a:tblPr firstRow="1" firstCol="1" bandRow="1"/>
              <a:tblGrid>
                <a:gridCol w="2263916"/>
                <a:gridCol w="2497382"/>
                <a:gridCol w="2023672"/>
                <a:gridCol w="2008682"/>
                <a:gridCol w="2338466"/>
              </a:tblGrid>
              <a:tr h="896348">
                <a:tc>
                  <a:txBody>
                    <a:bodyPr/>
                    <a:lstStyle/>
                    <a:p>
                      <a:pPr indent="304800" algn="ctr">
                        <a:lnSpc>
                          <a:spcPct val="110000"/>
                        </a:lnSpc>
                        <a:spcBef>
                          <a:spcPts val="600"/>
                        </a:spcBef>
                        <a:spcAft>
                          <a:spcPts val="600"/>
                        </a:spcAft>
                      </a:pPr>
                      <a:r>
                        <a:rPr lang="en-US" sz="2000" b="1" dirty="0" err="1">
                          <a:solidFill>
                            <a:srgbClr val="000000"/>
                          </a:solidFill>
                          <a:effectLst/>
                          <a:latin typeface="Times New Roman"/>
                          <a:ea typeface="Segoe UI"/>
                          <a:cs typeface="Times New Roman"/>
                        </a:rPr>
                        <a:t>Nguyên</a:t>
                      </a:r>
                      <a:r>
                        <a:rPr lang="en-US" sz="2000" b="1" dirty="0">
                          <a:solidFill>
                            <a:srgbClr val="000000"/>
                          </a:solidFill>
                          <a:effectLst/>
                          <a:latin typeface="Times New Roman"/>
                          <a:ea typeface="Segoe UI"/>
                          <a:cs typeface="Times New Roman"/>
                        </a:rPr>
                        <a:t> </a:t>
                      </a:r>
                      <a:r>
                        <a:rPr lang="vi-VN" sz="2000" b="1" dirty="0">
                          <a:solidFill>
                            <a:srgbClr val="000000"/>
                          </a:solidFill>
                          <a:effectLst/>
                          <a:latin typeface="Times New Roman"/>
                          <a:ea typeface="Segoe UI"/>
                          <a:cs typeface="Times New Roman"/>
                        </a:rPr>
                        <a:t>liệu</a:t>
                      </a:r>
                      <a:endParaRPr lang="vi-VN" sz="2000" dirty="0">
                        <a:solidFill>
                          <a:srgbClr val="000000"/>
                        </a:solidFill>
                        <a:effectLst/>
                        <a:latin typeface="Times New Roman"/>
                        <a:ea typeface="Calibri"/>
                        <a:cs typeface="Times New Roman"/>
                      </a:endParaRPr>
                    </a:p>
                    <a:p>
                      <a:pPr algn="just">
                        <a:lnSpc>
                          <a:spcPct val="110000"/>
                        </a:lnSpc>
                        <a:spcBef>
                          <a:spcPts val="600"/>
                        </a:spcBef>
                        <a:spcAft>
                          <a:spcPts val="600"/>
                        </a:spcAft>
                      </a:pPr>
                      <a:r>
                        <a:rPr lang="vi-VN" sz="2000" b="1" dirty="0">
                          <a:solidFill>
                            <a:srgbClr val="000000"/>
                          </a:solidFill>
                          <a:effectLst/>
                          <a:latin typeface="Times New Roman"/>
                          <a:ea typeface="Segoe UI"/>
                          <a:cs typeface="Times New Roman"/>
                        </a:rPr>
                        <a:t>Đặc điểm</a:t>
                      </a:r>
                      <a:endParaRPr lang="vi-VN" sz="2000" dirty="0">
                        <a:solidFill>
                          <a:srgbClr val="000000"/>
                        </a:solidFill>
                        <a:effectLst/>
                        <a:latin typeface="Times New Roman"/>
                        <a:ea typeface="Calibri"/>
                        <a:cs typeface="Times New Roman"/>
                      </a:endParaRPr>
                    </a:p>
                  </a:txBody>
                  <a:tcPr marL="8467" marR="8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E6E0EC"/>
                    </a:solidFill>
                  </a:tcPr>
                </a:tc>
                <a:tc>
                  <a:txBody>
                    <a:bodyPr/>
                    <a:lstStyle/>
                    <a:p>
                      <a:pPr algn="ctr">
                        <a:lnSpc>
                          <a:spcPct val="110000"/>
                        </a:lnSpc>
                        <a:spcBef>
                          <a:spcPts val="600"/>
                        </a:spcBef>
                        <a:spcAft>
                          <a:spcPts val="600"/>
                        </a:spcAft>
                      </a:pPr>
                      <a:r>
                        <a:rPr lang="vi-VN" sz="2000" b="1">
                          <a:solidFill>
                            <a:srgbClr val="000000"/>
                          </a:solidFill>
                          <a:effectLst/>
                          <a:latin typeface="Times New Roman"/>
                          <a:ea typeface="Segoe UI"/>
                          <a:cs typeface="Times New Roman"/>
                        </a:rPr>
                        <a:t>Đá vôi</a:t>
                      </a:r>
                      <a:endParaRPr lang="vi-VN" sz="2000">
                        <a:solidFill>
                          <a:srgbClr val="000000"/>
                        </a:solidFill>
                        <a:effectLst/>
                        <a:latin typeface="Times New Roman"/>
                        <a:ea typeface="Calibri"/>
                        <a:cs typeface="Times New Roman"/>
                      </a:endParaRPr>
                    </a:p>
                  </a:txBody>
                  <a:tcPr marL="8467" marR="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2000" b="1">
                          <a:solidFill>
                            <a:srgbClr val="000000"/>
                          </a:solidFill>
                          <a:effectLst/>
                          <a:latin typeface="Times New Roman"/>
                          <a:ea typeface="Segoe UI"/>
                          <a:cs typeface="Times New Roman"/>
                        </a:rPr>
                        <a:t>Quặng</a:t>
                      </a:r>
                      <a:endParaRPr lang="vi-VN" sz="2000">
                        <a:solidFill>
                          <a:srgbClr val="000000"/>
                        </a:solidFill>
                        <a:effectLst/>
                        <a:latin typeface="Times New Roman"/>
                        <a:ea typeface="Calibri"/>
                        <a:cs typeface="Times New Roman"/>
                      </a:endParaRPr>
                    </a:p>
                  </a:txBody>
                  <a:tcPr marL="8467" marR="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2000" b="1">
                          <a:solidFill>
                            <a:srgbClr val="000000"/>
                          </a:solidFill>
                          <a:effectLst/>
                          <a:latin typeface="Times New Roman"/>
                          <a:ea typeface="Segoe UI"/>
                          <a:cs typeface="Times New Roman"/>
                        </a:rPr>
                        <a:t>Cát</a:t>
                      </a:r>
                      <a:endParaRPr lang="vi-VN" sz="2000">
                        <a:solidFill>
                          <a:srgbClr val="000000"/>
                        </a:solidFill>
                        <a:effectLst/>
                        <a:latin typeface="Times New Roman"/>
                        <a:ea typeface="Calibri"/>
                        <a:cs typeface="Times New Roman"/>
                      </a:endParaRPr>
                    </a:p>
                  </a:txBody>
                  <a:tcPr marL="8467" marR="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2000" b="1">
                          <a:solidFill>
                            <a:srgbClr val="000000"/>
                          </a:solidFill>
                          <a:effectLst/>
                          <a:latin typeface="Times New Roman"/>
                          <a:ea typeface="Segoe UI"/>
                          <a:cs typeface="Times New Roman"/>
                        </a:rPr>
                        <a:t>Nước biển</a:t>
                      </a:r>
                      <a:endParaRPr lang="vi-VN" sz="2000">
                        <a:solidFill>
                          <a:srgbClr val="000000"/>
                        </a:solidFill>
                        <a:effectLst/>
                        <a:latin typeface="Times New Roman"/>
                        <a:ea typeface="Calibri"/>
                        <a:cs typeface="Times New Roman"/>
                      </a:endParaRPr>
                    </a:p>
                  </a:txBody>
                  <a:tcPr marL="8467" marR="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r>
              <a:tr h="517823">
                <a:tc>
                  <a:txBody>
                    <a:bodyPr/>
                    <a:lstStyle/>
                    <a:p>
                      <a:pPr algn="ctr">
                        <a:lnSpc>
                          <a:spcPct val="110000"/>
                        </a:lnSpc>
                        <a:spcBef>
                          <a:spcPts val="600"/>
                        </a:spcBef>
                        <a:spcAft>
                          <a:spcPts val="600"/>
                        </a:spcAft>
                      </a:pPr>
                      <a:r>
                        <a:rPr lang="vi-VN" sz="2000" b="1">
                          <a:solidFill>
                            <a:srgbClr val="000000"/>
                          </a:solidFill>
                          <a:effectLst/>
                          <a:latin typeface="Times New Roman"/>
                          <a:ea typeface="Segoe UI"/>
                          <a:cs typeface="Times New Roman"/>
                        </a:rPr>
                        <a:t>Trạng thái</a:t>
                      </a:r>
                      <a:endParaRPr lang="vi-VN" sz="2000">
                        <a:solidFill>
                          <a:srgbClr val="000000"/>
                        </a:solidFill>
                        <a:effectLst/>
                        <a:latin typeface="Times New Roman"/>
                        <a:ea typeface="Calibri"/>
                        <a:cs typeface="Times New Roman"/>
                      </a:endParaRPr>
                    </a:p>
                  </a:txBody>
                  <a:tcPr marL="8467" marR="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8467" marR="8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8467" marR="8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8467" marR="8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2000">
                        <a:solidFill>
                          <a:srgbClr val="000000"/>
                        </a:solidFill>
                        <a:effectLst/>
                        <a:latin typeface="Times New Roman"/>
                        <a:ea typeface="Calibri"/>
                        <a:cs typeface="Times New Roman"/>
                      </a:endParaRPr>
                    </a:p>
                  </a:txBody>
                  <a:tcPr marL="8467" marR="8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93784">
                <a:tc>
                  <a:txBody>
                    <a:bodyPr/>
                    <a:lstStyle/>
                    <a:p>
                      <a:pPr algn="ctr">
                        <a:lnSpc>
                          <a:spcPct val="110000"/>
                        </a:lnSpc>
                        <a:spcBef>
                          <a:spcPts val="600"/>
                        </a:spcBef>
                        <a:spcAft>
                          <a:spcPts val="600"/>
                        </a:spcAft>
                      </a:pPr>
                      <a:r>
                        <a:rPr lang="vi-VN" sz="2000" b="1">
                          <a:solidFill>
                            <a:srgbClr val="000000"/>
                          </a:solidFill>
                          <a:effectLst/>
                          <a:latin typeface="Times New Roman"/>
                          <a:ea typeface="Segoe UI"/>
                          <a:cs typeface="Times New Roman"/>
                        </a:rPr>
                        <a:t>Tính chất cơ bản</a:t>
                      </a:r>
                      <a:endParaRPr lang="vi-VN" sz="2000">
                        <a:solidFill>
                          <a:srgbClr val="000000"/>
                        </a:solidFill>
                        <a:effectLst/>
                        <a:latin typeface="Times New Roman"/>
                        <a:ea typeface="Calibri"/>
                        <a:cs typeface="Times New Roman"/>
                      </a:endParaRPr>
                    </a:p>
                  </a:txBody>
                  <a:tcPr marL="8467" marR="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8467" marR="8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8467" marR="8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8467" marR="8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8467" marR="8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913">
                <a:tc>
                  <a:txBody>
                    <a:bodyPr/>
                    <a:lstStyle/>
                    <a:p>
                      <a:pPr algn="ctr">
                        <a:lnSpc>
                          <a:spcPct val="110000"/>
                        </a:lnSpc>
                        <a:spcBef>
                          <a:spcPts val="600"/>
                        </a:spcBef>
                        <a:spcAft>
                          <a:spcPts val="600"/>
                        </a:spcAft>
                      </a:pPr>
                      <a:r>
                        <a:rPr lang="en-US" sz="2000" b="1">
                          <a:solidFill>
                            <a:srgbClr val="000000"/>
                          </a:solidFill>
                          <a:effectLst/>
                          <a:latin typeface="Times New Roman"/>
                          <a:ea typeface="Segoe UI"/>
                          <a:cs typeface="Times New Roman"/>
                        </a:rPr>
                        <a:t>Ứ</a:t>
                      </a:r>
                      <a:r>
                        <a:rPr lang="vi-VN" sz="2000" b="1">
                          <a:solidFill>
                            <a:srgbClr val="000000"/>
                          </a:solidFill>
                          <a:effectLst/>
                          <a:latin typeface="Times New Roman"/>
                          <a:ea typeface="Segoe UI"/>
                          <a:cs typeface="Times New Roman"/>
                        </a:rPr>
                        <a:t>ng dụng</a:t>
                      </a:r>
                      <a:endParaRPr lang="vi-VN" sz="2000">
                        <a:solidFill>
                          <a:srgbClr val="000000"/>
                        </a:solidFill>
                        <a:effectLst/>
                        <a:latin typeface="Times New Roman"/>
                        <a:ea typeface="Calibri"/>
                        <a:cs typeface="Times New Roman"/>
                      </a:endParaRPr>
                    </a:p>
                  </a:txBody>
                  <a:tcPr marL="8467" marR="8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000">
                        <a:solidFill>
                          <a:srgbClr val="000000"/>
                        </a:solidFill>
                        <a:effectLst/>
                        <a:latin typeface="Times New Roman"/>
                        <a:ea typeface="Calibri"/>
                        <a:cs typeface="Times New Roman"/>
                      </a:endParaRPr>
                    </a:p>
                  </a:txBody>
                  <a:tcPr marL="8467" marR="8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8467" marR="84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8467" marR="8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2000" dirty="0">
                        <a:solidFill>
                          <a:srgbClr val="000000"/>
                        </a:solidFill>
                        <a:effectLst/>
                        <a:latin typeface="Times New Roman"/>
                        <a:ea typeface="Calibri"/>
                        <a:cs typeface="Times New Roman"/>
                      </a:endParaRPr>
                    </a:p>
                  </a:txBody>
                  <a:tcPr marL="8467" marR="8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TextBox 6"/>
          <p:cNvSpPr txBox="1"/>
          <p:nvPr/>
        </p:nvSpPr>
        <p:spPr>
          <a:xfrm>
            <a:off x="3701431" y="1375091"/>
            <a:ext cx="864096" cy="461665"/>
          </a:xfrm>
          <a:prstGeom prst="rect">
            <a:avLst/>
          </a:prstGeom>
          <a:noFill/>
        </p:spPr>
        <p:txBody>
          <a:bodyPr wrap="square" rtlCol="0">
            <a:spAutoFit/>
          </a:bodyPr>
          <a:lstStyle/>
          <a:p>
            <a:r>
              <a:rPr lang="vi-VN" sz="2400" dirty="0" smtClean="0">
                <a:latin typeface="Times New Roman" pitchFamily="18" charset="0"/>
                <a:cs typeface="Times New Roman" pitchFamily="18" charset="0"/>
              </a:rPr>
              <a:t>Rắn</a:t>
            </a:r>
            <a:endParaRPr lang="vi-VN" sz="2400" dirty="0">
              <a:latin typeface="Times New Roman" pitchFamily="18" charset="0"/>
              <a:cs typeface="Times New Roman" pitchFamily="18" charset="0"/>
            </a:endParaRPr>
          </a:p>
        </p:txBody>
      </p:sp>
      <p:sp>
        <p:nvSpPr>
          <p:cNvPr id="8" name="TextBox 7"/>
          <p:cNvSpPr txBox="1"/>
          <p:nvPr/>
        </p:nvSpPr>
        <p:spPr>
          <a:xfrm>
            <a:off x="5861671" y="1385977"/>
            <a:ext cx="864096" cy="461665"/>
          </a:xfrm>
          <a:prstGeom prst="rect">
            <a:avLst/>
          </a:prstGeom>
          <a:noFill/>
        </p:spPr>
        <p:txBody>
          <a:bodyPr wrap="square" rtlCol="0">
            <a:spAutoFit/>
          </a:bodyPr>
          <a:lstStyle/>
          <a:p>
            <a:r>
              <a:rPr lang="vi-VN" sz="2400" dirty="0" smtClean="0">
                <a:latin typeface="Times New Roman" pitchFamily="18" charset="0"/>
                <a:cs typeface="Times New Roman" pitchFamily="18" charset="0"/>
              </a:rPr>
              <a:t>Rắn</a:t>
            </a:r>
            <a:endParaRPr lang="vi-VN" sz="2400" dirty="0">
              <a:latin typeface="Times New Roman" pitchFamily="18" charset="0"/>
              <a:cs typeface="Times New Roman" pitchFamily="18" charset="0"/>
            </a:endParaRPr>
          </a:p>
        </p:txBody>
      </p:sp>
      <p:sp>
        <p:nvSpPr>
          <p:cNvPr id="9" name="TextBox 8"/>
          <p:cNvSpPr txBox="1"/>
          <p:nvPr/>
        </p:nvSpPr>
        <p:spPr>
          <a:xfrm>
            <a:off x="7768941" y="1396863"/>
            <a:ext cx="864096" cy="461665"/>
          </a:xfrm>
          <a:prstGeom prst="rect">
            <a:avLst/>
          </a:prstGeom>
          <a:noFill/>
        </p:spPr>
        <p:txBody>
          <a:bodyPr wrap="square" rtlCol="0">
            <a:spAutoFit/>
          </a:bodyPr>
          <a:lstStyle/>
          <a:p>
            <a:r>
              <a:rPr lang="vi-VN" sz="2400" dirty="0" smtClean="0">
                <a:latin typeface="Times New Roman" pitchFamily="18" charset="0"/>
                <a:cs typeface="Times New Roman" pitchFamily="18" charset="0"/>
              </a:rPr>
              <a:t>Rắn</a:t>
            </a:r>
            <a:endParaRPr lang="vi-VN" sz="2400" dirty="0">
              <a:latin typeface="Times New Roman" pitchFamily="18" charset="0"/>
              <a:cs typeface="Times New Roman" pitchFamily="18" charset="0"/>
            </a:endParaRPr>
          </a:p>
        </p:txBody>
      </p:sp>
      <p:sp>
        <p:nvSpPr>
          <p:cNvPr id="10" name="TextBox 9"/>
          <p:cNvSpPr txBox="1"/>
          <p:nvPr/>
        </p:nvSpPr>
        <p:spPr>
          <a:xfrm>
            <a:off x="9750103" y="1375090"/>
            <a:ext cx="1248139" cy="461665"/>
          </a:xfrm>
          <a:prstGeom prst="rect">
            <a:avLst/>
          </a:prstGeom>
          <a:noFill/>
        </p:spPr>
        <p:txBody>
          <a:bodyPr wrap="square" rtlCol="0">
            <a:spAutoFit/>
          </a:bodyPr>
          <a:lstStyle/>
          <a:p>
            <a:r>
              <a:rPr lang="vi-VN" sz="2400" dirty="0" smtClean="0">
                <a:latin typeface="Times New Roman" pitchFamily="18" charset="0"/>
                <a:cs typeface="Times New Roman" pitchFamily="18" charset="0"/>
              </a:rPr>
              <a:t>Lỏng</a:t>
            </a:r>
            <a:endParaRPr lang="vi-VN" sz="2400" dirty="0">
              <a:latin typeface="Times New Roman" pitchFamily="18" charset="0"/>
              <a:cs typeface="Times New Roman" pitchFamily="18" charset="0"/>
            </a:endParaRPr>
          </a:p>
        </p:txBody>
      </p:sp>
      <p:sp>
        <p:nvSpPr>
          <p:cNvPr id="11" name="TextBox 10"/>
          <p:cNvSpPr txBox="1"/>
          <p:nvPr/>
        </p:nvSpPr>
        <p:spPr>
          <a:xfrm>
            <a:off x="2933346" y="1879147"/>
            <a:ext cx="1488165" cy="461665"/>
          </a:xfrm>
          <a:prstGeom prst="rect">
            <a:avLst/>
          </a:prstGeom>
          <a:noFill/>
        </p:spPr>
        <p:txBody>
          <a:bodyPr wrap="square" rtlCol="0">
            <a:spAutoFit/>
          </a:bodyPr>
          <a:lstStyle/>
          <a:p>
            <a:r>
              <a:rPr lang="vi-VN" sz="2400" dirty="0" smtClean="0">
                <a:latin typeface="Times New Roman" pitchFamily="18" charset="0"/>
                <a:cs typeface="Times New Roman" pitchFamily="18" charset="0"/>
              </a:rPr>
              <a:t>- Cứng</a:t>
            </a:r>
            <a:endParaRPr lang="vi-VN" sz="2400" dirty="0">
              <a:latin typeface="Times New Roman" pitchFamily="18" charset="0"/>
              <a:cs typeface="Times New Roman" pitchFamily="18" charset="0"/>
            </a:endParaRPr>
          </a:p>
        </p:txBody>
      </p:sp>
      <p:sp>
        <p:nvSpPr>
          <p:cNvPr id="12" name="TextBox 11"/>
          <p:cNvSpPr txBox="1"/>
          <p:nvPr/>
        </p:nvSpPr>
        <p:spPr>
          <a:xfrm>
            <a:off x="2933345" y="2239186"/>
            <a:ext cx="2813160" cy="830997"/>
          </a:xfrm>
          <a:prstGeom prst="rect">
            <a:avLst/>
          </a:prstGeom>
          <a:noFill/>
        </p:spPr>
        <p:txBody>
          <a:bodyPr wrap="square" rtlCol="0">
            <a:spAutoFit/>
          </a:bodyPr>
          <a:lstStyle/>
          <a:p>
            <a:r>
              <a:rPr lang="vi-VN" sz="2400" dirty="0" smtClean="0">
                <a:latin typeface="Times New Roman" pitchFamily="18" charset="0"/>
                <a:cs typeface="Times New Roman" pitchFamily="18" charset="0"/>
              </a:rPr>
              <a:t>- Tạo thành vôi khi bị phân hủy</a:t>
            </a:r>
            <a:endParaRPr lang="vi-VN" sz="2400" dirty="0">
              <a:latin typeface="Times New Roman" pitchFamily="18" charset="0"/>
              <a:cs typeface="Times New Roman" pitchFamily="18" charset="0"/>
            </a:endParaRPr>
          </a:p>
        </p:txBody>
      </p:sp>
      <p:sp>
        <p:nvSpPr>
          <p:cNvPr id="13" name="TextBox 12"/>
          <p:cNvSpPr txBox="1"/>
          <p:nvPr/>
        </p:nvSpPr>
        <p:spPr>
          <a:xfrm>
            <a:off x="2933345" y="2959267"/>
            <a:ext cx="2406480" cy="1200329"/>
          </a:xfrm>
          <a:prstGeom prst="rect">
            <a:avLst/>
          </a:prstGeom>
          <a:noFill/>
        </p:spPr>
        <p:txBody>
          <a:bodyPr wrap="square" rtlCol="0">
            <a:spAutoFit/>
          </a:bodyPr>
          <a:lstStyle/>
          <a:p>
            <a:pPr algn="just"/>
            <a:r>
              <a:rPr lang="vi-VN" sz="2400" dirty="0" smtClean="0">
                <a:latin typeface="Times New Roman" pitchFamily="18" charset="0"/>
                <a:cs typeface="Times New Roman" pitchFamily="18" charset="0"/>
              </a:rPr>
              <a:t>- Ăn mòn, tạo thành thạch nhũ trong hang động</a:t>
            </a:r>
            <a:endParaRPr lang="vi-VN" sz="2400" dirty="0">
              <a:latin typeface="Times New Roman" pitchFamily="18" charset="0"/>
              <a:cs typeface="Times New Roman" pitchFamily="18" charset="0"/>
            </a:endParaRPr>
          </a:p>
        </p:txBody>
      </p:sp>
      <p:sp>
        <p:nvSpPr>
          <p:cNvPr id="14" name="TextBox 13"/>
          <p:cNvSpPr txBox="1"/>
          <p:nvPr/>
        </p:nvSpPr>
        <p:spPr>
          <a:xfrm>
            <a:off x="2904495" y="4040088"/>
            <a:ext cx="2686836" cy="830997"/>
          </a:xfrm>
          <a:prstGeom prst="rect">
            <a:avLst/>
          </a:prstGeom>
          <a:noFill/>
        </p:spPr>
        <p:txBody>
          <a:bodyPr wrap="square" rtlCol="0">
            <a:spAutoFit/>
          </a:bodyPr>
          <a:lstStyle/>
          <a:p>
            <a:r>
              <a:rPr lang="vi-VN" sz="2400" dirty="0" smtClean="0">
                <a:latin typeface="Times New Roman" pitchFamily="18" charset="0"/>
                <a:cs typeface="Times New Roman" pitchFamily="18" charset="0"/>
              </a:rPr>
              <a:t>- XS vật liệu xây dựng: Vôi, xi măng</a:t>
            </a:r>
            <a:endParaRPr lang="vi-VN" sz="2400" dirty="0">
              <a:latin typeface="Times New Roman" pitchFamily="18" charset="0"/>
              <a:cs typeface="Times New Roman" pitchFamily="18" charset="0"/>
            </a:endParaRPr>
          </a:p>
        </p:txBody>
      </p:sp>
      <p:sp>
        <p:nvSpPr>
          <p:cNvPr id="15" name="TextBox 14"/>
          <p:cNvSpPr txBox="1"/>
          <p:nvPr/>
        </p:nvSpPr>
        <p:spPr>
          <a:xfrm>
            <a:off x="5624635" y="1914574"/>
            <a:ext cx="1529959" cy="461665"/>
          </a:xfrm>
          <a:prstGeom prst="rect">
            <a:avLst/>
          </a:prstGeom>
          <a:noFill/>
        </p:spPr>
        <p:txBody>
          <a:bodyPr wrap="square" rtlCol="0">
            <a:spAutoFit/>
          </a:bodyPr>
          <a:lstStyle/>
          <a:p>
            <a:r>
              <a:rPr lang="vi-VN" sz="2400" dirty="0" smtClean="0">
                <a:latin typeface="Times New Roman" pitchFamily="18" charset="0"/>
                <a:cs typeface="Times New Roman" pitchFamily="18" charset="0"/>
              </a:rPr>
              <a:t>- Cứng</a:t>
            </a:r>
            <a:endParaRPr lang="vi-VN" sz="2400" dirty="0">
              <a:latin typeface="Times New Roman" pitchFamily="18" charset="0"/>
              <a:cs typeface="Times New Roman" pitchFamily="18" charset="0"/>
            </a:endParaRPr>
          </a:p>
        </p:txBody>
      </p:sp>
      <p:sp>
        <p:nvSpPr>
          <p:cNvPr id="16" name="TextBox 15"/>
          <p:cNvSpPr txBox="1"/>
          <p:nvPr/>
        </p:nvSpPr>
        <p:spPr>
          <a:xfrm>
            <a:off x="5609645" y="2991204"/>
            <a:ext cx="2106023" cy="461665"/>
          </a:xfrm>
          <a:prstGeom prst="rect">
            <a:avLst/>
          </a:prstGeom>
          <a:noFill/>
        </p:spPr>
        <p:txBody>
          <a:bodyPr wrap="square" rtlCol="0">
            <a:spAutoFit/>
          </a:bodyPr>
          <a:lstStyle/>
          <a:p>
            <a:r>
              <a:rPr lang="vi-VN" sz="2400" dirty="0" smtClean="0">
                <a:latin typeface="Times New Roman" pitchFamily="18" charset="0"/>
                <a:cs typeface="Times New Roman" pitchFamily="18" charset="0"/>
              </a:rPr>
              <a:t>- Bị ăn mòn</a:t>
            </a:r>
            <a:endParaRPr lang="vi-VN" sz="2400" dirty="0">
              <a:latin typeface="Times New Roman" pitchFamily="18" charset="0"/>
              <a:cs typeface="Times New Roman" pitchFamily="18" charset="0"/>
            </a:endParaRPr>
          </a:p>
        </p:txBody>
      </p:sp>
      <p:sp>
        <p:nvSpPr>
          <p:cNvPr id="17" name="TextBox 16"/>
          <p:cNvSpPr txBox="1"/>
          <p:nvPr/>
        </p:nvSpPr>
        <p:spPr>
          <a:xfrm>
            <a:off x="5624635" y="2393074"/>
            <a:ext cx="2106023" cy="461665"/>
          </a:xfrm>
          <a:prstGeom prst="rect">
            <a:avLst/>
          </a:prstGeom>
          <a:noFill/>
        </p:spPr>
        <p:txBody>
          <a:bodyPr wrap="square" rtlCol="0">
            <a:spAutoFit/>
          </a:bodyPr>
          <a:lstStyle/>
          <a:p>
            <a:r>
              <a:rPr lang="vi-VN" sz="2400" dirty="0" smtClean="0">
                <a:latin typeface="Times New Roman" pitchFamily="18" charset="0"/>
                <a:cs typeface="Times New Roman" pitchFamily="18" charset="0"/>
              </a:rPr>
              <a:t>- Dẫn nhiệt</a:t>
            </a:r>
            <a:endParaRPr lang="vi-VN" sz="2400" dirty="0">
              <a:latin typeface="Times New Roman" pitchFamily="18" charset="0"/>
              <a:cs typeface="Times New Roman" pitchFamily="18" charset="0"/>
            </a:endParaRPr>
          </a:p>
        </p:txBody>
      </p:sp>
      <p:sp>
        <p:nvSpPr>
          <p:cNvPr id="18" name="TextBox 17"/>
          <p:cNvSpPr txBox="1"/>
          <p:nvPr/>
        </p:nvSpPr>
        <p:spPr>
          <a:xfrm>
            <a:off x="5537402" y="4147259"/>
            <a:ext cx="2126660" cy="830997"/>
          </a:xfrm>
          <a:prstGeom prst="rect">
            <a:avLst/>
          </a:prstGeom>
          <a:noFill/>
        </p:spPr>
        <p:txBody>
          <a:bodyPr wrap="square" rtlCol="0">
            <a:spAutoFit/>
          </a:bodyPr>
          <a:lstStyle/>
          <a:p>
            <a:r>
              <a:rPr lang="vi-VN" sz="2400" dirty="0" smtClean="0">
                <a:latin typeface="Times New Roman" pitchFamily="18" charset="0"/>
                <a:cs typeface="Times New Roman" pitchFamily="18" charset="0"/>
              </a:rPr>
              <a:t>- ĐC kim loại, XS phân bón</a:t>
            </a:r>
            <a:endParaRPr lang="vi-VN" sz="2400" dirty="0">
              <a:latin typeface="Times New Roman" pitchFamily="18" charset="0"/>
              <a:cs typeface="Times New Roman" pitchFamily="18" charset="0"/>
            </a:endParaRPr>
          </a:p>
        </p:txBody>
      </p:sp>
      <p:sp>
        <p:nvSpPr>
          <p:cNvPr id="19" name="TextBox 18"/>
          <p:cNvSpPr txBox="1"/>
          <p:nvPr/>
        </p:nvSpPr>
        <p:spPr>
          <a:xfrm>
            <a:off x="7502585" y="1879146"/>
            <a:ext cx="2247518" cy="830997"/>
          </a:xfrm>
          <a:prstGeom prst="rect">
            <a:avLst/>
          </a:prstGeom>
          <a:noFill/>
        </p:spPr>
        <p:txBody>
          <a:bodyPr wrap="square" rtlCol="0">
            <a:spAutoFit/>
          </a:bodyPr>
          <a:lstStyle/>
          <a:p>
            <a:r>
              <a:rPr lang="vi-VN" sz="2400" dirty="0" smtClean="0">
                <a:latin typeface="Times New Roman" pitchFamily="18" charset="0"/>
                <a:cs typeface="Times New Roman" pitchFamily="18" charset="0"/>
              </a:rPr>
              <a:t>- Dạng hạt , cứng</a:t>
            </a:r>
            <a:endParaRPr lang="vi-VN" sz="2400" dirty="0">
              <a:latin typeface="Times New Roman" pitchFamily="18" charset="0"/>
              <a:cs typeface="Times New Roman" pitchFamily="18" charset="0"/>
            </a:endParaRPr>
          </a:p>
        </p:txBody>
      </p:sp>
      <p:sp>
        <p:nvSpPr>
          <p:cNvPr id="20" name="TextBox 19"/>
          <p:cNvSpPr txBox="1"/>
          <p:nvPr/>
        </p:nvSpPr>
        <p:spPr>
          <a:xfrm>
            <a:off x="7508655" y="2599227"/>
            <a:ext cx="1871831" cy="1569660"/>
          </a:xfrm>
          <a:prstGeom prst="rect">
            <a:avLst/>
          </a:prstGeom>
          <a:noFill/>
        </p:spPr>
        <p:txBody>
          <a:bodyPr wrap="square" rtlCol="0">
            <a:spAutoFit/>
          </a:bodyPr>
          <a:lstStyle/>
          <a:p>
            <a:pPr algn="just"/>
            <a:r>
              <a:rPr lang="vi-VN" sz="2400" dirty="0" smtClean="0">
                <a:latin typeface="Times New Roman" pitchFamily="18" charset="0"/>
                <a:cs typeface="Times New Roman" pitchFamily="18" charset="0"/>
              </a:rPr>
              <a:t>- Tạo với xi măng tạo thành hỗn hợp kết dính</a:t>
            </a:r>
            <a:endParaRPr lang="vi-VN" sz="2400" dirty="0">
              <a:latin typeface="Times New Roman" pitchFamily="18" charset="0"/>
              <a:cs typeface="Times New Roman" pitchFamily="18" charset="0"/>
            </a:endParaRPr>
          </a:p>
        </p:txBody>
      </p:sp>
      <p:sp>
        <p:nvSpPr>
          <p:cNvPr id="21" name="TextBox 20"/>
          <p:cNvSpPr txBox="1"/>
          <p:nvPr/>
        </p:nvSpPr>
        <p:spPr>
          <a:xfrm>
            <a:off x="7553626" y="4189987"/>
            <a:ext cx="2126660" cy="830997"/>
          </a:xfrm>
          <a:prstGeom prst="rect">
            <a:avLst/>
          </a:prstGeom>
          <a:noFill/>
        </p:spPr>
        <p:txBody>
          <a:bodyPr wrap="square" rtlCol="0">
            <a:spAutoFit/>
          </a:bodyPr>
          <a:lstStyle/>
          <a:p>
            <a:r>
              <a:rPr lang="vi-VN" sz="2400" dirty="0" smtClean="0">
                <a:latin typeface="Times New Roman" pitchFamily="18" charset="0"/>
                <a:cs typeface="Times New Roman" pitchFamily="18" charset="0"/>
              </a:rPr>
              <a:t>- XS thủy tinh, bê tông</a:t>
            </a:r>
            <a:endParaRPr lang="vi-VN" sz="2400" dirty="0">
              <a:latin typeface="Times New Roman" pitchFamily="18" charset="0"/>
              <a:cs typeface="Times New Roman" pitchFamily="18" charset="0"/>
            </a:endParaRPr>
          </a:p>
        </p:txBody>
      </p:sp>
      <p:sp>
        <p:nvSpPr>
          <p:cNvPr id="22" name="TextBox 21"/>
          <p:cNvSpPr txBox="1"/>
          <p:nvPr/>
        </p:nvSpPr>
        <p:spPr>
          <a:xfrm>
            <a:off x="9591717" y="2050321"/>
            <a:ext cx="2112235" cy="1200329"/>
          </a:xfrm>
          <a:prstGeom prst="rect">
            <a:avLst/>
          </a:prstGeom>
          <a:noFill/>
        </p:spPr>
        <p:txBody>
          <a:bodyPr wrap="square" rtlCol="0">
            <a:spAutoFit/>
          </a:bodyPr>
          <a:lstStyle/>
          <a:p>
            <a:pPr algn="just"/>
            <a:r>
              <a:rPr lang="vi-VN" sz="2400" dirty="0" smtClean="0">
                <a:latin typeface="Times New Roman" pitchFamily="18" charset="0"/>
                <a:cs typeface="Times New Roman" pitchFamily="18" charset="0"/>
              </a:rPr>
              <a:t>- Khi làm bay hơi nước sẽ thu được muối ăn</a:t>
            </a:r>
            <a:endParaRPr lang="vi-VN" sz="2400" dirty="0">
              <a:latin typeface="Times New Roman" pitchFamily="18" charset="0"/>
              <a:cs typeface="Times New Roman" pitchFamily="18" charset="0"/>
            </a:endParaRPr>
          </a:p>
        </p:txBody>
      </p:sp>
      <p:sp>
        <p:nvSpPr>
          <p:cNvPr id="23" name="TextBox 22"/>
          <p:cNvSpPr txBox="1"/>
          <p:nvPr/>
        </p:nvSpPr>
        <p:spPr>
          <a:xfrm>
            <a:off x="9845740" y="4213528"/>
            <a:ext cx="1735405" cy="830997"/>
          </a:xfrm>
          <a:prstGeom prst="rect">
            <a:avLst/>
          </a:prstGeom>
          <a:noFill/>
        </p:spPr>
        <p:txBody>
          <a:bodyPr wrap="square" rtlCol="0">
            <a:spAutoFit/>
          </a:bodyPr>
          <a:lstStyle/>
          <a:p>
            <a:r>
              <a:rPr lang="vi-VN" sz="2400" dirty="0" smtClean="0">
                <a:latin typeface="Times New Roman" pitchFamily="18" charset="0"/>
                <a:cs typeface="Times New Roman" pitchFamily="18" charset="0"/>
              </a:rPr>
              <a:t>- XS muối ăn, xút,..</a:t>
            </a:r>
            <a:endParaRPr lang="vi-VN" sz="2400" dirty="0">
              <a:latin typeface="Times New Roman" pitchFamily="18" charset="0"/>
              <a:cs typeface="Times New Roman" pitchFamily="18" charset="0"/>
            </a:endParaRPr>
          </a:p>
        </p:txBody>
      </p:sp>
      <p:sp>
        <p:nvSpPr>
          <p:cNvPr id="24" name="TextBox 23"/>
          <p:cNvSpPr txBox="1"/>
          <p:nvPr/>
        </p:nvSpPr>
        <p:spPr>
          <a:xfrm>
            <a:off x="719529" y="5292285"/>
            <a:ext cx="10702976" cy="1200329"/>
          </a:xfrm>
          <a:prstGeom prst="rect">
            <a:avLst/>
          </a:prstGeom>
          <a:noFill/>
        </p:spPr>
        <p:txBody>
          <a:bodyPr wrap="square" rtlCol="0">
            <a:spAutoFit/>
          </a:bodyPr>
          <a:lstStyle/>
          <a:p>
            <a:pPr algn="ctr"/>
            <a:r>
              <a:rPr lang="vi-VN" sz="3600" dirty="0" smtClean="0">
                <a:solidFill>
                  <a:srgbClr val="FF0000"/>
                </a:solidFill>
                <a:latin typeface="+mj-lt"/>
              </a:rPr>
              <a:t>? Qua bảng trên, em có nhận xét gì về tính chất và ứng dụng của nguyên liệu? </a:t>
            </a:r>
            <a:endParaRPr lang="vi-VN" sz="3600" dirty="0">
              <a:solidFill>
                <a:srgbClr val="FF0000"/>
              </a:solidFill>
              <a:latin typeface="+mj-lt"/>
            </a:endParaRPr>
          </a:p>
        </p:txBody>
      </p:sp>
    </p:spTree>
    <p:extLst>
      <p:ext uri="{BB962C8B-B14F-4D97-AF65-F5344CB8AC3E}">
        <p14:creationId xmlns:p14="http://schemas.microsoft.com/office/powerpoint/2010/main" val="736246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amond(in)">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68FB548-52AC-42D2-9224-CF171A4176E5}"/>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4A98154C-38EA-4435-8139-BD85046EBCD4}"/>
              </a:ext>
            </a:extLst>
          </p:cNvPr>
          <p:cNvSpPr txBox="1"/>
          <p:nvPr/>
        </p:nvSpPr>
        <p:spPr>
          <a:xfrm>
            <a:off x="1530738" y="182478"/>
            <a:ext cx="9155740" cy="1723549"/>
          </a:xfrm>
          <a:prstGeom prst="rect">
            <a:avLst/>
          </a:prstGeom>
          <a:noFill/>
        </p:spPr>
        <p:txBody>
          <a:bodyPr wrap="square" rtlCol="0">
            <a:spAutoFit/>
          </a:bodyPr>
          <a:lstStyle/>
          <a:p>
            <a:pPr algn="ct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Chủ</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a:t>
            </a: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đề</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4.2</a:t>
            </a:r>
          </a:p>
          <a:p>
            <a:pPr algn="ctr"/>
            <a:endParaRPr lang="en-GB" sz="8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nguyên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liệu</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lương</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phẩm</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p>
          <a:p>
            <a:pPr algn="ctr"/>
            <a:endParaRPr lang="en-GB" sz="3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Ôn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tập</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chủ</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đề</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4</a:t>
            </a:r>
            <a:endParaRPr lang="en-US" sz="3200" b="1" dirty="0">
              <a:solidFill>
                <a:srgbClr val="C00000"/>
              </a:solidFill>
              <a:effectLst>
                <a:glow rad="101600">
                  <a:schemeClr val="accent2">
                    <a:satMod val="175000"/>
                    <a:alpha val="40000"/>
                  </a:schemeClr>
                </a:glow>
              </a:effectLst>
            </a:endParaRPr>
          </a:p>
        </p:txBody>
      </p:sp>
      <p:pic>
        <p:nvPicPr>
          <p:cNvPr id="11" name="Picture 10">
            <a:extLst>
              <a:ext uri="{FF2B5EF4-FFF2-40B4-BE49-F238E27FC236}">
                <a16:creationId xmlns:a16="http://schemas.microsoft.com/office/drawing/2014/main" xmlns="" id="{A0F34AC0-8293-4703-B3E1-ED13100F1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1245" y="160736"/>
            <a:ext cx="1207840" cy="1607042"/>
          </a:xfrm>
          <a:prstGeom prst="rect">
            <a:avLst/>
          </a:prstGeom>
        </p:spPr>
      </p:pic>
      <p:sp>
        <p:nvSpPr>
          <p:cNvPr id="13" name="TextBox 12">
            <a:extLst>
              <a:ext uri="{FF2B5EF4-FFF2-40B4-BE49-F238E27FC236}">
                <a16:creationId xmlns:a16="http://schemas.microsoft.com/office/drawing/2014/main" xmlns="" id="{47D865E8-C4D8-4E53-8B83-31579FA10439}"/>
              </a:ext>
            </a:extLst>
          </p:cNvPr>
          <p:cNvSpPr txBox="1"/>
          <p:nvPr/>
        </p:nvSpPr>
        <p:spPr>
          <a:xfrm>
            <a:off x="11585043" y="6435631"/>
            <a:ext cx="363121" cy="246221"/>
          </a:xfrm>
          <a:prstGeom prst="rect">
            <a:avLst/>
          </a:prstGeom>
          <a:noFill/>
        </p:spPr>
        <p:txBody>
          <a:bodyPr wrap="square" rtlCol="0">
            <a:spAutoFit/>
          </a:bodyPr>
          <a:lstStyle/>
          <a:p>
            <a:pPr algn="ctr"/>
            <a:r>
              <a:rPr lang="en-GB" sz="1000" b="1" dirty="0">
                <a:solidFill>
                  <a:schemeClr val="bg1">
                    <a:lumMod val="75000"/>
                  </a:schemeClr>
                </a:solidFill>
              </a:rPr>
              <a:t>5</a:t>
            </a:r>
            <a:endParaRPr lang="en-US" sz="1000" b="1" dirty="0">
              <a:solidFill>
                <a:schemeClr val="bg1">
                  <a:lumMod val="75000"/>
                </a:schemeClr>
              </a:solidFill>
            </a:endParaRPr>
          </a:p>
        </p:txBody>
      </p:sp>
      <p:sp>
        <p:nvSpPr>
          <p:cNvPr id="12" name="TextBox 11"/>
          <p:cNvSpPr txBox="1"/>
          <p:nvPr/>
        </p:nvSpPr>
        <p:spPr>
          <a:xfrm>
            <a:off x="563991" y="1972746"/>
            <a:ext cx="9209595" cy="707886"/>
          </a:xfrm>
          <a:prstGeom prst="rect">
            <a:avLst/>
          </a:prstGeom>
          <a:noFill/>
        </p:spPr>
        <p:txBody>
          <a:bodyPr wrap="square" rtlCol="0">
            <a:spAutoFit/>
          </a:bodyPr>
          <a:lstStyle/>
          <a:p>
            <a:r>
              <a:rPr lang="vi-VN" sz="4000" b="1" dirty="0" smtClean="0">
                <a:solidFill>
                  <a:srgbClr val="FF0000"/>
                </a:solidFill>
                <a:latin typeface="+mj-lt"/>
              </a:rPr>
              <a:t>I/ Một số nguyên liệu thông dụng</a:t>
            </a:r>
            <a:endParaRPr lang="vi-VN" sz="4000" b="1" dirty="0">
              <a:solidFill>
                <a:srgbClr val="FF0000"/>
              </a:solidFill>
              <a:latin typeface="+mj-lt"/>
            </a:endParaRPr>
          </a:p>
        </p:txBody>
      </p:sp>
      <p:sp>
        <p:nvSpPr>
          <p:cNvPr id="8" name="TextBox 7"/>
          <p:cNvSpPr txBox="1"/>
          <p:nvPr/>
        </p:nvSpPr>
        <p:spPr>
          <a:xfrm>
            <a:off x="455221" y="2721114"/>
            <a:ext cx="10979944" cy="707886"/>
          </a:xfrm>
          <a:prstGeom prst="rect">
            <a:avLst/>
          </a:prstGeom>
          <a:noFill/>
        </p:spPr>
        <p:txBody>
          <a:bodyPr wrap="square" rtlCol="0">
            <a:spAutoFit/>
          </a:bodyPr>
          <a:lstStyle/>
          <a:p>
            <a:r>
              <a:rPr lang="vi-VN" sz="4000" b="1" dirty="0" smtClean="0">
                <a:solidFill>
                  <a:srgbClr val="FF0000"/>
                </a:solidFill>
                <a:latin typeface="+mj-lt"/>
              </a:rPr>
              <a:t>II/ Một số tính chất và ứng dụng của nguyên liệu </a:t>
            </a:r>
            <a:endParaRPr lang="vi-VN" sz="4000" b="1" dirty="0">
              <a:solidFill>
                <a:srgbClr val="FF0000"/>
              </a:solidFill>
              <a:latin typeface="+mj-lt"/>
            </a:endParaRPr>
          </a:p>
        </p:txBody>
      </p:sp>
      <p:sp>
        <p:nvSpPr>
          <p:cNvPr id="9" name="TextBox 8"/>
          <p:cNvSpPr txBox="1"/>
          <p:nvPr/>
        </p:nvSpPr>
        <p:spPr>
          <a:xfrm>
            <a:off x="514420" y="3466783"/>
            <a:ext cx="11163160" cy="3170099"/>
          </a:xfrm>
          <a:prstGeom prst="rect">
            <a:avLst/>
          </a:prstGeom>
          <a:noFill/>
        </p:spPr>
        <p:txBody>
          <a:bodyPr wrap="square" rtlCol="0">
            <a:spAutoFit/>
          </a:bodyPr>
          <a:lstStyle/>
          <a:p>
            <a:pPr algn="just"/>
            <a:r>
              <a:rPr lang="vi-VN" sz="4000" dirty="0">
                <a:latin typeface="+mj-lt"/>
              </a:rPr>
              <a:t> </a:t>
            </a:r>
            <a:r>
              <a:rPr lang="vi-VN" sz="4000" dirty="0" smtClean="0">
                <a:latin typeface="+mj-lt"/>
              </a:rPr>
              <a:t>    Các nguyên liệu khác nhau có tính chất khác nhau như: tính cứng, dẫn điện, dẫn nhiệt, khả năng bay hơi, cháy, hòa tan, phân hủy, ăn mòn,.. Dựa vào </a:t>
            </a:r>
            <a:r>
              <a:rPr lang="en-US" sz="4000" dirty="0" smtClean="0">
                <a:latin typeface="+mj-lt"/>
              </a:rPr>
              <a:t>tính</a:t>
            </a:r>
            <a:r>
              <a:rPr lang="vi-VN" sz="4000" dirty="0" smtClean="0">
                <a:latin typeface="+mj-lt"/>
              </a:rPr>
              <a:t> chất của nguyên liệu mà ta sử dụng chúng vào những mục đích khác nhau.</a:t>
            </a:r>
            <a:endParaRPr lang="vi-VN" sz="4000" dirty="0">
              <a:latin typeface="+mj-lt"/>
            </a:endParaRPr>
          </a:p>
        </p:txBody>
      </p:sp>
    </p:spTree>
    <p:extLst>
      <p:ext uri="{BB962C8B-B14F-4D97-AF65-F5344CB8AC3E}">
        <p14:creationId xmlns:p14="http://schemas.microsoft.com/office/powerpoint/2010/main" val="35974978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68FB548-52AC-42D2-9224-CF171A4176E5}"/>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4A98154C-38EA-4435-8139-BD85046EBCD4}"/>
              </a:ext>
            </a:extLst>
          </p:cNvPr>
          <p:cNvSpPr txBox="1"/>
          <p:nvPr/>
        </p:nvSpPr>
        <p:spPr>
          <a:xfrm>
            <a:off x="1733935" y="304668"/>
            <a:ext cx="9155740" cy="1708160"/>
          </a:xfrm>
          <a:prstGeom prst="rect">
            <a:avLst/>
          </a:prstGeom>
          <a:noFill/>
        </p:spPr>
        <p:txBody>
          <a:bodyPr wrap="square" rtlCol="0">
            <a:spAutoFit/>
          </a:bodyPr>
          <a:lstStyle/>
          <a:p>
            <a:pPr algn="ct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Chủ</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a:t>
            </a:r>
            <a:r>
              <a:rPr lang="en-GB" sz="3200" b="1" i="1" dirty="0" err="1">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đề</a:t>
            </a:r>
            <a:r>
              <a:rPr lang="en-GB" sz="32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rPr>
              <a:t> 4.2</a:t>
            </a:r>
          </a:p>
          <a:p>
            <a:pPr algn="ctr"/>
            <a:endParaRPr lang="en-GB" sz="700" b="1" i="1" dirty="0">
              <a:solidFill>
                <a:srgbClr val="0000CC"/>
              </a:solidFill>
              <a:effectLst>
                <a:glow rad="101600">
                  <a:schemeClr val="accent1">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nguyên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liệu</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Một</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số</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lương</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thực</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phẩm</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p>
          <a:p>
            <a:pPr algn="ctr"/>
            <a:endParaRPr lang="en-GB" sz="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endParaRPr>
          </a:p>
          <a:p>
            <a:pPr algn="ct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Ôn</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tập</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chủ</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a:t>
            </a:r>
            <a:r>
              <a:rPr lang="en-GB" sz="3200" b="1" dirty="0" err="1">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đề</a:t>
            </a:r>
            <a:r>
              <a:rPr lang="en-GB" sz="3200" b="1" dirty="0">
                <a:solidFill>
                  <a:srgbClr val="C00000"/>
                </a:solidFill>
                <a:effectLst>
                  <a:glow rad="101600">
                    <a:schemeClr val="accent2">
                      <a:satMod val="175000"/>
                      <a:alpha val="40000"/>
                    </a:schemeClr>
                  </a:glow>
                </a:effectLst>
                <a:latin typeface="Times New Roman" panose="02020603050405020304" pitchFamily="18" charset="0"/>
                <a:ea typeface="Arial" panose="020B0604020202020204" pitchFamily="34" charset="0"/>
              </a:rPr>
              <a:t> 4</a:t>
            </a:r>
            <a:endParaRPr lang="en-US" sz="3200" b="1" dirty="0">
              <a:solidFill>
                <a:srgbClr val="C00000"/>
              </a:solidFill>
              <a:effectLst>
                <a:glow rad="101600">
                  <a:schemeClr val="accent2">
                    <a:satMod val="175000"/>
                    <a:alpha val="40000"/>
                  </a:schemeClr>
                </a:glow>
              </a:effectLst>
            </a:endParaRPr>
          </a:p>
        </p:txBody>
      </p:sp>
      <p:sp>
        <p:nvSpPr>
          <p:cNvPr id="10" name="TextBox 9">
            <a:extLst>
              <a:ext uri="{FF2B5EF4-FFF2-40B4-BE49-F238E27FC236}">
                <a16:creationId xmlns:a16="http://schemas.microsoft.com/office/drawing/2014/main" xmlns="" id="{E710A0C9-D99C-4E6A-99C8-B60C68202636}"/>
              </a:ext>
            </a:extLst>
          </p:cNvPr>
          <p:cNvSpPr txBox="1"/>
          <p:nvPr/>
        </p:nvSpPr>
        <p:spPr>
          <a:xfrm>
            <a:off x="247534" y="2213210"/>
            <a:ext cx="6236394" cy="2862322"/>
          </a:xfrm>
          <a:prstGeom prst="rect">
            <a:avLst/>
          </a:prstGeom>
          <a:noFill/>
        </p:spPr>
        <p:txBody>
          <a:bodyPr wrap="square" rtlCol="0">
            <a:spAutoFit/>
          </a:bodyPr>
          <a:lstStyle/>
          <a:p>
            <a:pPr algn="just"/>
            <a:r>
              <a:rPr lang="en-GB" sz="3600" dirty="0" smtClean="0">
                <a:latin typeface="Times New Roman" panose="02020603050405020304" pitchFamily="18" charset="0"/>
                <a:cs typeface="Times New Roman" panose="02020603050405020304" pitchFamily="18" charset="0"/>
              </a:rPr>
              <a:t>Quan </a:t>
            </a:r>
            <a:r>
              <a:rPr lang="en-GB" sz="3600" dirty="0">
                <a:latin typeface="Times New Roman" panose="02020603050405020304" pitchFamily="18" charset="0"/>
                <a:cs typeface="Times New Roman" panose="02020603050405020304" pitchFamily="18" charset="0"/>
              </a:rPr>
              <a:t>sát hình </a:t>
            </a:r>
            <a:r>
              <a:rPr lang="en-GB" sz="3600" b="1" i="1" dirty="0" smtClean="0">
                <a:solidFill>
                  <a:srgbClr val="0000CC"/>
                </a:solidFill>
                <a:latin typeface="Times New Roman" panose="02020603050405020304" pitchFamily="18" charset="0"/>
                <a:cs typeface="Times New Roman" panose="02020603050405020304" pitchFamily="18" charset="0"/>
              </a:rPr>
              <a:t>13.2</a:t>
            </a:r>
            <a:r>
              <a:rPr lang="en-GB" sz="3600" dirty="0" smtClean="0">
                <a:latin typeface="Times New Roman" panose="02020603050405020304" pitchFamily="18" charset="0"/>
                <a:cs typeface="Times New Roman" panose="02020603050405020304" pitchFamily="18" charset="0"/>
              </a:rPr>
              <a:t> </a:t>
            </a:r>
            <a:r>
              <a:rPr lang="en-GB" sz="3600" dirty="0">
                <a:latin typeface="Times New Roman" panose="02020603050405020304" pitchFamily="18" charset="0"/>
                <a:cs typeface="Times New Roman" panose="02020603050405020304" pitchFamily="18" charset="0"/>
              </a:rPr>
              <a:t>và </a:t>
            </a:r>
            <a:r>
              <a:rPr lang="en-GB" sz="3600" b="1" i="1" dirty="0">
                <a:solidFill>
                  <a:srgbClr val="0000CC"/>
                </a:solidFill>
                <a:latin typeface="Times New Roman" panose="02020603050405020304" pitchFamily="18" charset="0"/>
                <a:cs typeface="Times New Roman" panose="02020603050405020304" pitchFamily="18" charset="0"/>
              </a:rPr>
              <a:t>12.3/Trang 65</a:t>
            </a:r>
            <a:r>
              <a:rPr lang="en-GB" sz="3600" dirty="0">
                <a:latin typeface="Times New Roman" panose="02020603050405020304" pitchFamily="18" charset="0"/>
                <a:cs typeface="Times New Roman" panose="02020603050405020304" pitchFamily="18" charset="0"/>
              </a:rPr>
              <a:t>, em hãy cho biết việc khai thác các nguyên liệu khoáng sản tự phát có đảm bảo an toàn không? Giải thích</a:t>
            </a:r>
            <a:r>
              <a:rPr lang="en-GB" sz="3600" dirty="0" smtClean="0">
                <a:latin typeface="Times New Roman" panose="02020603050405020304" pitchFamily="18" charset="0"/>
                <a:cs typeface="Times New Roman" panose="02020603050405020304" pitchFamily="18" charset="0"/>
              </a:rPr>
              <a:t>.</a:t>
            </a:r>
            <a:endParaRPr lang="en-GB" sz="3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205CE94F-CDEC-490B-810A-39210B6B5372}"/>
              </a:ext>
            </a:extLst>
          </p:cNvPr>
          <p:cNvPicPr>
            <a:picLocks noChangeAspect="1"/>
          </p:cNvPicPr>
          <p:nvPr/>
        </p:nvPicPr>
        <p:blipFill rotWithShape="1">
          <a:blip r:embed="rId2"/>
          <a:srcRect t="17683" r="33719"/>
          <a:stretch/>
        </p:blipFill>
        <p:spPr>
          <a:xfrm>
            <a:off x="6419273" y="2199904"/>
            <a:ext cx="5440220" cy="4502730"/>
          </a:xfrm>
          <a:prstGeom prst="rect">
            <a:avLst/>
          </a:prstGeom>
        </p:spPr>
      </p:pic>
      <p:pic>
        <p:nvPicPr>
          <p:cNvPr id="11" name="Picture 10">
            <a:extLst>
              <a:ext uri="{FF2B5EF4-FFF2-40B4-BE49-F238E27FC236}">
                <a16:creationId xmlns:a16="http://schemas.microsoft.com/office/drawing/2014/main" xmlns="" id="{2D9AEC1C-5CE4-46AA-8CF9-50B933CDA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5782" y="173694"/>
            <a:ext cx="1193339" cy="1193288"/>
          </a:xfrm>
          <a:prstGeom prst="rect">
            <a:avLst/>
          </a:prstGeom>
        </p:spPr>
      </p:pic>
      <p:sp>
        <p:nvSpPr>
          <p:cNvPr id="9" name="TextBox 8">
            <a:extLst>
              <a:ext uri="{FF2B5EF4-FFF2-40B4-BE49-F238E27FC236}">
                <a16:creationId xmlns:a16="http://schemas.microsoft.com/office/drawing/2014/main" xmlns="" id="{D42BFB47-C9E1-4B54-A5F1-82357445EA8D}"/>
              </a:ext>
            </a:extLst>
          </p:cNvPr>
          <p:cNvSpPr txBox="1"/>
          <p:nvPr/>
        </p:nvSpPr>
        <p:spPr>
          <a:xfrm>
            <a:off x="11637296" y="6453049"/>
            <a:ext cx="363121" cy="246221"/>
          </a:xfrm>
          <a:prstGeom prst="rect">
            <a:avLst/>
          </a:prstGeom>
          <a:noFill/>
        </p:spPr>
        <p:txBody>
          <a:bodyPr wrap="square" rtlCol="0">
            <a:spAutoFit/>
          </a:bodyPr>
          <a:lstStyle/>
          <a:p>
            <a:pPr algn="ctr"/>
            <a:r>
              <a:rPr lang="en-GB" sz="1000" b="1" dirty="0">
                <a:solidFill>
                  <a:schemeClr val="bg1">
                    <a:lumMod val="75000"/>
                  </a:schemeClr>
                </a:solidFill>
              </a:rPr>
              <a:t>7</a:t>
            </a:r>
            <a:endParaRPr lang="en-US" sz="1000" b="1" dirty="0">
              <a:solidFill>
                <a:schemeClr val="bg1">
                  <a:lumMod val="75000"/>
                </a:schemeClr>
              </a:solidFill>
            </a:endParaRPr>
          </a:p>
        </p:txBody>
      </p:sp>
      <p:sp>
        <p:nvSpPr>
          <p:cNvPr id="12" name="TextBox 11"/>
          <p:cNvSpPr txBox="1"/>
          <p:nvPr/>
        </p:nvSpPr>
        <p:spPr>
          <a:xfrm>
            <a:off x="247534" y="2459421"/>
            <a:ext cx="6095745" cy="3170099"/>
          </a:xfrm>
          <a:prstGeom prst="rect">
            <a:avLst/>
          </a:prstGeom>
          <a:noFill/>
        </p:spPr>
        <p:txBody>
          <a:bodyPr wrap="square" rtlCol="0">
            <a:spAutoFit/>
          </a:bodyPr>
          <a:lstStyle/>
          <a:p>
            <a:pPr lvl="0" algn="just">
              <a:spcBef>
                <a:spcPts val="600"/>
              </a:spcBef>
              <a:spcAft>
                <a:spcPts val="600"/>
              </a:spcAft>
            </a:pPr>
            <a:r>
              <a:rPr lang="vi-VN" sz="4000" b="1" i="1" dirty="0" smtClean="0">
                <a:solidFill>
                  <a:srgbClr val="FF0000"/>
                </a:solidFill>
                <a:latin typeface="Times New Roman"/>
                <a:ea typeface="Times New Roman"/>
              </a:rPr>
              <a:t>Việc </a:t>
            </a:r>
            <a:r>
              <a:rPr lang="vi-VN" sz="4000" b="1" i="1" dirty="0">
                <a:solidFill>
                  <a:srgbClr val="FF0000"/>
                </a:solidFill>
                <a:latin typeface="Times New Roman"/>
                <a:ea typeface="Times New Roman"/>
              </a:rPr>
              <a:t>khai thác các nguyên </a:t>
            </a:r>
            <a:r>
              <a:rPr lang="vi-VN" sz="4000" b="1" i="1" dirty="0" smtClean="0">
                <a:solidFill>
                  <a:srgbClr val="FF0000"/>
                </a:solidFill>
                <a:latin typeface="Times New Roman"/>
                <a:ea typeface="Times New Roman"/>
              </a:rPr>
              <a:t>li</a:t>
            </a:r>
            <a:r>
              <a:rPr lang="en-US" sz="4000" b="1" i="1" dirty="0" smtClean="0">
                <a:solidFill>
                  <a:srgbClr val="FF0000"/>
                </a:solidFill>
                <a:latin typeface="Times New Roman"/>
                <a:ea typeface="Times New Roman"/>
              </a:rPr>
              <a:t>3</a:t>
            </a:r>
            <a:r>
              <a:rPr lang="vi-VN" sz="4000" b="1" i="1" dirty="0" smtClean="0">
                <a:solidFill>
                  <a:srgbClr val="FF0000"/>
                </a:solidFill>
                <a:latin typeface="Times New Roman"/>
                <a:ea typeface="Times New Roman"/>
              </a:rPr>
              <a:t>u </a:t>
            </a:r>
            <a:r>
              <a:rPr lang="vi-VN" sz="4000" b="1" i="1" dirty="0">
                <a:solidFill>
                  <a:srgbClr val="FF0000"/>
                </a:solidFill>
                <a:latin typeface="Times New Roman"/>
                <a:ea typeface="Times New Roman"/>
              </a:rPr>
              <a:t>khoáng sản tự phát không đảm bảo an toàn do thiếu hạ tầng kĩ thuật phù hợp để phục vụ khai thác.</a:t>
            </a:r>
            <a:endParaRPr lang="vi-VN" sz="4000" b="1" i="1" dirty="0">
              <a:solidFill>
                <a:srgbClr val="FF0000"/>
              </a:solidFill>
              <a:latin typeface="Times New Roman"/>
              <a:ea typeface="Calibri"/>
            </a:endParaRPr>
          </a:p>
        </p:txBody>
      </p:sp>
    </p:spTree>
    <p:extLst>
      <p:ext uri="{BB962C8B-B14F-4D97-AF65-F5344CB8AC3E}">
        <p14:creationId xmlns:p14="http://schemas.microsoft.com/office/powerpoint/2010/main" val="13862349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2091</TotalTime>
  <Words>2652</Words>
  <Application>Microsoft Office PowerPoint</Application>
  <PresentationFormat>Custom</PresentationFormat>
  <Paragraphs>334</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Dấu hiệu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Tran Gia</dc:creator>
  <cp:lastModifiedBy>STHC SCHOOL</cp:lastModifiedBy>
  <cp:revision>73</cp:revision>
  <dcterms:created xsi:type="dcterms:W3CDTF">2021-09-27T01:39:47Z</dcterms:created>
  <dcterms:modified xsi:type="dcterms:W3CDTF">2021-10-30T01:51:57Z</dcterms:modified>
</cp:coreProperties>
</file>